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7"/>
  </p:notesMasterIdLst>
  <p:sldIdLst>
    <p:sldId id="266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256" r:id="rId10"/>
    <p:sldId id="302" r:id="rId11"/>
    <p:sldId id="268" r:id="rId12"/>
    <p:sldId id="294" r:id="rId13"/>
    <p:sldId id="295" r:id="rId14"/>
    <p:sldId id="269" r:id="rId15"/>
    <p:sldId id="292" r:id="rId16"/>
    <p:sldId id="276" r:id="rId17"/>
    <p:sldId id="271" r:id="rId18"/>
    <p:sldId id="272" r:id="rId19"/>
    <p:sldId id="273" r:id="rId20"/>
    <p:sldId id="274" r:id="rId21"/>
    <p:sldId id="275" r:id="rId22"/>
    <p:sldId id="296" r:id="rId23"/>
    <p:sldId id="278" r:id="rId24"/>
    <p:sldId id="279" r:id="rId25"/>
    <p:sldId id="298" r:id="rId26"/>
    <p:sldId id="299" r:id="rId27"/>
    <p:sldId id="301" r:id="rId28"/>
    <p:sldId id="300" r:id="rId29"/>
    <p:sldId id="304" r:id="rId30"/>
    <p:sldId id="308" r:id="rId31"/>
    <p:sldId id="305" r:id="rId32"/>
    <p:sldId id="306" r:id="rId33"/>
    <p:sldId id="307" r:id="rId34"/>
    <p:sldId id="297" r:id="rId35"/>
    <p:sldId id="291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24" autoAdjust="0"/>
  </p:normalViewPr>
  <p:slideViewPr>
    <p:cSldViewPr>
      <p:cViewPr varScale="1">
        <p:scale>
          <a:sx n="82" d="100"/>
          <a:sy n="82" d="100"/>
        </p:scale>
        <p:origin x="81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D0E85-FD14-4E6A-A0E0-5FBA28AA3152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71255-D9C3-4702-AEB9-609B40E336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54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1255-D9C3-4702-AEB9-609B40E336A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6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C2F-6E7B-4974-A8BE-4C9A5F6B730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4B2-58C1-498F-B99E-3E2A1E211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C2F-6E7B-4974-A8BE-4C9A5F6B730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4B2-58C1-498F-B99E-3E2A1E211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C2F-6E7B-4974-A8BE-4C9A5F6B730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4B2-58C1-498F-B99E-3E2A1E211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26A80-4EE2-4ABB-8874-E5C01D5AB8FF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B09B4-E711-4744-B5E3-1283A0E08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796720"/>
            <a:ext cx="103632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788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C2F-6E7B-4974-A8BE-4C9A5F6B730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4B2-58C1-498F-B99E-3E2A1E211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C2F-6E7B-4974-A8BE-4C9A5F6B730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4B2-58C1-498F-B99E-3E2A1E211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C2F-6E7B-4974-A8BE-4C9A5F6B730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4B2-58C1-498F-B99E-3E2A1E211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C2F-6E7B-4974-A8BE-4C9A5F6B730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4B2-58C1-498F-B99E-3E2A1E211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C2F-6E7B-4974-A8BE-4C9A5F6B730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4B2-58C1-498F-B99E-3E2A1E211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C2F-6E7B-4974-A8BE-4C9A5F6B730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4B2-58C1-498F-B99E-3E2A1E211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C2F-6E7B-4974-A8BE-4C9A5F6B730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4B2-58C1-498F-B99E-3E2A1E211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C2F-6E7B-4974-A8BE-4C9A5F6B730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F277F4B2-58C1-498F-B99E-3E2A1E211A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069C2F-6E7B-4974-A8BE-4C9A5F6B730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77F4B2-58C1-498F-B99E-3E2A1E211A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9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oikompas.ru/img/compas/2008-08-14/disgraphia_disleksia/77052921_orig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71D2CDE-C812-4693-94DF-FFA3A8473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052736"/>
            <a:ext cx="7772400" cy="1538883"/>
          </a:xfrm>
        </p:spPr>
        <p:txBody>
          <a:bodyPr/>
          <a:lstStyle/>
          <a:p>
            <a:pPr algn="ctr"/>
            <a:r>
              <a:rPr lang="ru-RU" dirty="0"/>
              <a:t>Речевое развитие детей </a:t>
            </a:r>
            <a:br>
              <a:rPr lang="ru-RU" dirty="0"/>
            </a:br>
            <a:r>
              <a:rPr lang="ru-RU" dirty="0"/>
              <a:t>и их готовность к школе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13852588-03C7-49D1-9BC7-6EBFC877F65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199456" y="3284984"/>
            <a:ext cx="9361040" cy="328089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Общее родительское собрание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Спикеры</a:t>
            </a:r>
          </a:p>
          <a:p>
            <a:pPr marL="0" indent="0">
              <a:buNone/>
            </a:pPr>
            <a:r>
              <a:rPr lang="ru-RU" dirty="0"/>
              <a:t>Юлия Александровна, учитель-логопед ДОО № 514</a:t>
            </a:r>
          </a:p>
          <a:p>
            <a:pPr marL="0" indent="0">
              <a:buNone/>
            </a:pPr>
            <a:r>
              <a:rPr lang="ru-RU" dirty="0"/>
              <a:t>Наталья Вячеславовна, учитель-логопед СОШ № 80</a:t>
            </a:r>
          </a:p>
          <a:p>
            <a:pPr marL="0" indent="0">
              <a:buNone/>
            </a:pPr>
            <a:r>
              <a:rPr lang="ru-RU" dirty="0"/>
              <a:t>Полина </a:t>
            </a:r>
            <a:r>
              <a:rPr lang="ru-RU" dirty="0" err="1"/>
              <a:t>Артемьевна</a:t>
            </a:r>
            <a:r>
              <a:rPr lang="ru-RU" dirty="0"/>
              <a:t>, педагог-психолог СОШ № 80</a:t>
            </a:r>
          </a:p>
          <a:p>
            <a:pPr marL="0" indent="0">
              <a:buNone/>
            </a:pPr>
            <a:r>
              <a:rPr lang="ru-RU" dirty="0"/>
              <a:t>Светлана Евгеньевна, педагог-дефектолог СОШ № 80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1E13CA-5EDA-46EF-A98C-8B2FEDB9082C}"/>
              </a:ext>
            </a:extLst>
          </p:cNvPr>
          <p:cNvSpPr txBox="1"/>
          <p:nvPr/>
        </p:nvSpPr>
        <p:spPr>
          <a:xfrm>
            <a:off x="2636876" y="290322"/>
            <a:ext cx="64861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Филиал МБДОУ- детского сада «Детство» детский сад № 514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СОШ № 80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746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3592" y="1556793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1"/>
                </a:solidFill>
              </a:rPr>
              <a:t>Кто такой учитель-логопед?</a:t>
            </a:r>
          </a:p>
          <a:p>
            <a:r>
              <a:rPr lang="ru-RU" sz="3200" i="1" dirty="0"/>
              <a:t>Учитель-логопед – это специалист, изучающий различные речевые дефекты, причины их возникновения и способы устранения.</a:t>
            </a:r>
          </a:p>
        </p:txBody>
      </p:sp>
    </p:spTree>
    <p:extLst>
      <p:ext uri="{BB962C8B-B14F-4D97-AF65-F5344CB8AC3E}">
        <p14:creationId xmlns:p14="http://schemas.microsoft.com/office/powerpoint/2010/main" val="142907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5800" y="620688"/>
            <a:ext cx="5832648" cy="216024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br>
              <a:rPr lang="en-US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</a:t>
            </a:r>
            <a:br>
              <a:rPr lang="en-US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br>
              <a:rPr lang="en-US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br>
              <a:rPr lang="en-US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br>
              <a:rPr lang="en-US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br>
              <a:rPr lang="en-US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6000" b="1" i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Дисграфия</a:t>
            </a:r>
            <a:r>
              <a:rPr lang="ru-RU" sz="60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0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   </a:t>
            </a: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(«графо»-пишу,   «</a:t>
            </a:r>
            <a:r>
              <a:rPr lang="ru-RU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</a:t>
            </a: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»- расстройство)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Содержимое 3"/>
          <p:cNvSpPr>
            <a:spLocks noGrp="1" noChangeArrowheads="1"/>
          </p:cNvSpPr>
          <p:nvPr>
            <p:ph idx="1"/>
          </p:nvPr>
        </p:nvSpPr>
        <p:spPr>
          <a:xfrm>
            <a:off x="1775520" y="3429001"/>
            <a:ext cx="8568952" cy="2505301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это специфическое расстройство письменной речи, проявляющееся в многочисленных ошибках стойкого характера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и</a:t>
            </a:r>
          </a:p>
          <a:p>
            <a:pPr>
              <a:lnSpc>
                <a:spcPct val="90000"/>
              </a:lnSpc>
              <a:buNone/>
            </a:pPr>
            <a:r>
              <a:rPr lang="en-US" sz="2800" i="1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обусловленное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несформированностью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 высших психических функций, участвующих в процессе овладения навыками письма.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97" y="-23128"/>
            <a:ext cx="3096344" cy="373502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1544" y="3140968"/>
            <a:ext cx="8229600" cy="4149080"/>
          </a:xfrm>
        </p:spPr>
        <p:txBody>
          <a:bodyPr/>
          <a:lstStyle/>
          <a:p>
            <a:r>
              <a:rPr lang="ru-RU" i="1" dirty="0">
                <a:latin typeface="Arial" pitchFamily="34" charset="0"/>
                <a:cs typeface="Arial" pitchFamily="34" charset="0"/>
              </a:rPr>
              <a:t>это нарушение процесса чтения, проявляющееся в стойких и повторяющихся ошибках чтения и обусловленное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несформированностью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высших психических функций, участвующих  в процессе чтения.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6419056" cy="121274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br>
              <a:rPr lang="en-US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</a:t>
            </a:r>
            <a:br>
              <a:rPr lang="en-US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br>
              <a:rPr lang="en-US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br>
              <a:rPr lang="en-US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br>
              <a:rPr lang="en-US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br>
              <a:rPr lang="en-US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br>
              <a:rPr lang="en-US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br>
              <a:rPr lang="en-US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6000" b="1" i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Дислексия</a:t>
            </a:r>
            <a:r>
              <a:rPr lang="ru-RU" sz="60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0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   </a:t>
            </a: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(«</a:t>
            </a:r>
            <a:r>
              <a:rPr lang="ru-RU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лексо</a:t>
            </a: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»-читаю,   «</a:t>
            </a:r>
            <a:r>
              <a:rPr lang="ru-RU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</a:t>
            </a: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»- расстройство)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2185" y="764704"/>
            <a:ext cx="270938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8189fc83602ad370830dcdf73d4182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155" y="0"/>
            <a:ext cx="7879689" cy="386104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Тетрадь_русский дисграфия__2.jpg"/>
          <p:cNvPicPr>
            <a:picLocks noChangeAspect="1" noChangeArrowheads="1"/>
          </p:cNvPicPr>
          <p:nvPr/>
        </p:nvPicPr>
        <p:blipFill>
          <a:blip r:embed="rId3" cstate="print"/>
          <a:srcRect b="18317"/>
          <a:stretch>
            <a:fillRect/>
          </a:stretch>
        </p:blipFill>
        <p:spPr bwMode="auto">
          <a:xfrm>
            <a:off x="1305293" y="3861048"/>
            <a:ext cx="9581414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50" name="Rectangle 18"/>
          <p:cNvSpPr>
            <a:spLocks noChangeArrowheads="1"/>
          </p:cNvSpPr>
          <p:nvPr/>
        </p:nvSpPr>
        <p:spPr bwMode="auto">
          <a:xfrm>
            <a:off x="1991545" y="1700808"/>
            <a:ext cx="7775575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Процесс письма</a:t>
            </a:r>
          </a:p>
        </p:txBody>
      </p:sp>
      <p:sp>
        <p:nvSpPr>
          <p:cNvPr id="146451" name="Rectangle 19"/>
          <p:cNvSpPr>
            <a:spLocks noChangeArrowheads="1"/>
          </p:cNvSpPr>
          <p:nvPr/>
        </p:nvSpPr>
        <p:spPr bwMode="auto">
          <a:xfrm>
            <a:off x="1775520" y="3645024"/>
            <a:ext cx="2952750" cy="577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err="1">
                <a:latin typeface="Arial" pitchFamily="34" charset="0"/>
                <a:cs typeface="Arial" pitchFamily="34" charset="0"/>
              </a:rPr>
              <a:t>Речедвигательный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анализатор</a:t>
            </a:r>
          </a:p>
        </p:txBody>
      </p:sp>
      <p:sp>
        <p:nvSpPr>
          <p:cNvPr id="146452" name="Rectangle 20"/>
          <p:cNvSpPr>
            <a:spLocks noChangeArrowheads="1"/>
          </p:cNvSpPr>
          <p:nvPr/>
        </p:nvSpPr>
        <p:spPr bwMode="auto">
          <a:xfrm>
            <a:off x="2423593" y="5733256"/>
            <a:ext cx="3095625" cy="577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err="1">
                <a:latin typeface="Arial" pitchFamily="34" charset="0"/>
                <a:cs typeface="Arial" pitchFamily="34" charset="0"/>
              </a:rPr>
              <a:t>Речезрительный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анализатор</a:t>
            </a:r>
          </a:p>
        </p:txBody>
      </p:sp>
      <p:sp>
        <p:nvSpPr>
          <p:cNvPr id="146453" name="Rectangle 21"/>
          <p:cNvSpPr>
            <a:spLocks noChangeArrowheads="1"/>
          </p:cNvSpPr>
          <p:nvPr/>
        </p:nvSpPr>
        <p:spPr bwMode="auto">
          <a:xfrm>
            <a:off x="7248129" y="3645025"/>
            <a:ext cx="2881313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Речеслуховой </a:t>
            </a:r>
          </a:p>
          <a:p>
            <a:pPr algn="ctr"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анализатор</a:t>
            </a:r>
          </a:p>
        </p:txBody>
      </p:sp>
      <p:sp>
        <p:nvSpPr>
          <p:cNvPr id="146454" name="Rectangle 22"/>
          <p:cNvSpPr>
            <a:spLocks noChangeArrowheads="1"/>
          </p:cNvSpPr>
          <p:nvPr/>
        </p:nvSpPr>
        <p:spPr bwMode="auto">
          <a:xfrm>
            <a:off x="5951985" y="5733256"/>
            <a:ext cx="3097213" cy="577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Двигательный </a:t>
            </a:r>
          </a:p>
          <a:p>
            <a:pPr algn="ctr"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анализатор</a:t>
            </a:r>
          </a:p>
        </p:txBody>
      </p:sp>
      <p:sp>
        <p:nvSpPr>
          <p:cNvPr id="4105" name="AutoShape 30"/>
          <p:cNvSpPr>
            <a:spLocks noChangeArrowheads="1"/>
          </p:cNvSpPr>
          <p:nvPr/>
        </p:nvSpPr>
        <p:spPr bwMode="auto">
          <a:xfrm>
            <a:off x="6528048" y="2348881"/>
            <a:ext cx="216024" cy="3312195"/>
          </a:xfrm>
          <a:prstGeom prst="downArrow">
            <a:avLst>
              <a:gd name="adj1" fmla="val 50000"/>
              <a:gd name="adj2" fmla="val 4859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4107" name="Прямоугольник 10"/>
          <p:cNvSpPr>
            <a:spLocks noChangeArrowheads="1"/>
          </p:cNvSpPr>
          <p:nvPr/>
        </p:nvSpPr>
        <p:spPr bwMode="auto">
          <a:xfrm>
            <a:off x="1775520" y="620689"/>
            <a:ext cx="828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Дисграфия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обусловлена органическим повреждением зон головного мозга, принимающих участие в процессе письма</a:t>
            </a: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4943872" y="2348881"/>
            <a:ext cx="216024" cy="3312195"/>
          </a:xfrm>
          <a:prstGeom prst="downArrow">
            <a:avLst>
              <a:gd name="adj1" fmla="val 50000"/>
              <a:gd name="adj2" fmla="val 4859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2999657" y="2420888"/>
            <a:ext cx="214883" cy="1151508"/>
          </a:xfrm>
          <a:prstGeom prst="downArrow">
            <a:avLst>
              <a:gd name="adj1" fmla="val 50000"/>
              <a:gd name="adj2" fmla="val 18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3" name="AutoShape 28"/>
          <p:cNvSpPr>
            <a:spLocks noChangeArrowheads="1"/>
          </p:cNvSpPr>
          <p:nvPr/>
        </p:nvSpPr>
        <p:spPr bwMode="auto">
          <a:xfrm>
            <a:off x="8760297" y="2420888"/>
            <a:ext cx="214883" cy="1151508"/>
          </a:xfrm>
          <a:prstGeom prst="downArrow">
            <a:avLst>
              <a:gd name="adj1" fmla="val 50000"/>
              <a:gd name="adj2" fmla="val 18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5760" y="332656"/>
            <a:ext cx="6213376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latin typeface="Arial" pitchFamily="34" charset="0"/>
                <a:cs typeface="Arial" pitchFamily="34" charset="0"/>
              </a:rPr>
              <a:t>Виды </a:t>
            </a:r>
            <a:r>
              <a:rPr lang="ru-RU" sz="3600" b="1" i="1" dirty="0" err="1">
                <a:latin typeface="Arial" pitchFamily="34" charset="0"/>
                <a:cs typeface="Arial" pitchFamily="34" charset="0"/>
              </a:rPr>
              <a:t>дисграфии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5520" y="1817440"/>
            <a:ext cx="8712968" cy="504056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sz="31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Артикуляторно-акустическая</a:t>
            </a:r>
            <a:r>
              <a:rPr lang="ru-RU" sz="31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дисграфия</a:t>
            </a:r>
            <a:r>
              <a:rPr lang="ru-RU" sz="31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1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i="1" dirty="0">
                <a:latin typeface="Arial" pitchFamily="34" charset="0"/>
                <a:cs typeface="Arial" pitchFamily="34" charset="0"/>
              </a:rPr>
              <a:t>связанная с нарушением артикуляции, звукопроизношения и фонематического восприятия.</a:t>
            </a:r>
          </a:p>
          <a:p>
            <a:pPr fontAlgn="base"/>
            <a:r>
              <a:rPr lang="ru-RU" sz="31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Акустическая </a:t>
            </a:r>
            <a:r>
              <a:rPr lang="ru-RU" sz="31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дисграфия</a:t>
            </a:r>
            <a:r>
              <a:rPr lang="ru-RU" sz="31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1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i="1" dirty="0">
                <a:latin typeface="Arial" pitchFamily="34" charset="0"/>
                <a:cs typeface="Arial" pitchFamily="34" charset="0"/>
              </a:rPr>
              <a:t>связанная с нарушением фонемного распознавания.</a:t>
            </a:r>
          </a:p>
          <a:p>
            <a:pPr fontAlgn="base"/>
            <a:r>
              <a:rPr lang="ru-RU" sz="31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Дисграфия</a:t>
            </a:r>
            <a:r>
              <a:rPr lang="ru-RU" sz="31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 почве </a:t>
            </a:r>
            <a:r>
              <a:rPr lang="ru-RU" sz="31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несформированности</a:t>
            </a:r>
            <a:r>
              <a:rPr lang="ru-RU" sz="31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языкового анализа и синтеза - </a:t>
            </a:r>
            <a:r>
              <a:rPr lang="ru-RU" sz="3200" i="1" dirty="0">
                <a:latin typeface="Arial" pitchFamily="34" charset="0"/>
              </a:rPr>
              <a:t>затруднения при делении предложений на слова, слов на слоги, звуки. </a:t>
            </a:r>
            <a:endParaRPr lang="ru-RU" sz="3100" i="1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31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Аграмматическая</a:t>
            </a:r>
            <a:r>
              <a:rPr lang="ru-RU" sz="31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дисграфия</a:t>
            </a:r>
            <a:r>
              <a:rPr lang="ru-RU" sz="31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100" i="1" dirty="0">
                <a:latin typeface="Arial" pitchFamily="34" charset="0"/>
                <a:cs typeface="Arial" pitchFamily="34" charset="0"/>
              </a:rPr>
              <a:t>связанная с недоразвитием лексико-грамматической стороны речи.</a:t>
            </a:r>
          </a:p>
          <a:p>
            <a:pPr fontAlgn="base"/>
            <a:r>
              <a:rPr lang="ru-RU" sz="31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Оптическая </a:t>
            </a:r>
            <a:r>
              <a:rPr lang="ru-RU" sz="31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дисграфия</a:t>
            </a:r>
            <a:r>
              <a:rPr lang="ru-RU" sz="31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1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i="1" dirty="0">
                <a:latin typeface="Arial" pitchFamily="34" charset="0"/>
                <a:cs typeface="Arial" pitchFamily="34" charset="0"/>
              </a:rPr>
              <a:t>связанная с </a:t>
            </a:r>
            <a:r>
              <a:rPr lang="ru-RU" sz="3100" i="1" dirty="0" err="1">
                <a:latin typeface="Arial" pitchFamily="34" charset="0"/>
                <a:cs typeface="Arial" pitchFamily="34" charset="0"/>
              </a:rPr>
              <a:t>несформированностью</a:t>
            </a:r>
            <a:r>
              <a:rPr lang="ru-RU" sz="3100" i="1" dirty="0">
                <a:latin typeface="Arial" pitchFamily="34" charset="0"/>
                <a:cs typeface="Arial" pitchFamily="34" charset="0"/>
              </a:rPr>
              <a:t> зрительно-пространственных представлений.</a:t>
            </a:r>
            <a:br>
              <a:rPr lang="ru-RU" i="1" dirty="0">
                <a:latin typeface="Arial" pitchFamily="34" charset="0"/>
                <a:cs typeface="Arial" pitchFamily="34" charset="0"/>
              </a:rPr>
            </a:b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Resize of парово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684" y="124586"/>
            <a:ext cx="1780021" cy="167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1703512" y="332656"/>
            <a:ext cx="8964488" cy="6926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dirty="0" err="1">
                <a:solidFill>
                  <a:srgbClr val="0070C0"/>
                </a:solidFill>
                <a:latin typeface="Arial" pitchFamily="34" charset="0"/>
              </a:rPr>
              <a:t>Артикуляторно-акустическая</a:t>
            </a:r>
            <a:r>
              <a:rPr lang="ru-RU" sz="3600" b="1" i="1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ru-RU" sz="3600" b="1" i="1" dirty="0" err="1">
                <a:solidFill>
                  <a:srgbClr val="0070C0"/>
                </a:solidFill>
                <a:latin typeface="Arial" pitchFamily="34" charset="0"/>
              </a:rPr>
              <a:t>дисграфи</a:t>
            </a:r>
            <a:r>
              <a:rPr lang="ru-RU" sz="3200" b="1" i="1" dirty="0" err="1">
                <a:solidFill>
                  <a:srgbClr val="0070C0"/>
                </a:solidFill>
                <a:latin typeface="Arial" pitchFamily="34" charset="0"/>
              </a:rPr>
              <a:t>я</a:t>
            </a:r>
            <a:endParaRPr lang="ru-RU" sz="3200" b="1" i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1775520" y="620689"/>
            <a:ext cx="8589962" cy="5749925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ru-RU" sz="2400" b="1" dirty="0">
              <a:latin typeface="Arial" pitchFamily="34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</a:rPr>
              <a:t>Причиной возникновения этого вида нарушений является неправильное произношение звуков речи. </a:t>
            </a:r>
          </a:p>
          <a:p>
            <a:pPr algn="ctr" eaLnBrk="1" hangingPunct="1">
              <a:buFont typeface="Arial" pitchFamily="34" charset="0"/>
              <a:buNone/>
            </a:pPr>
            <a:endParaRPr lang="ru-RU" sz="2000" b="1" dirty="0">
              <a:latin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ru-RU" sz="2800" dirty="0">
                <a:latin typeface="Arial" pitchFamily="34" charset="0"/>
              </a:rPr>
              <a:t>    Ребенок пишет слова так, как их произносит. Отражает дефектное произношение на письме.  </a:t>
            </a:r>
            <a:r>
              <a:rPr lang="ru-RU" sz="2400" dirty="0">
                <a:latin typeface="Arial" pitchFamily="34" charset="0"/>
              </a:rPr>
              <a:t>«</a:t>
            </a:r>
            <a:r>
              <a:rPr lang="ru-RU" sz="2400" dirty="0" err="1">
                <a:solidFill>
                  <a:schemeClr val="accent2"/>
                </a:solidFill>
                <a:latin typeface="Arial" pitchFamily="34" charset="0"/>
              </a:rPr>
              <a:t>салф</a:t>
            </a:r>
            <a:r>
              <a:rPr lang="ru-RU" sz="2400" dirty="0">
                <a:latin typeface="Arial" pitchFamily="34" charset="0"/>
              </a:rPr>
              <a:t>» вместо «шарф», «</a:t>
            </a:r>
            <a:r>
              <a:rPr lang="ru-RU" sz="2400" dirty="0" err="1">
                <a:latin typeface="Arial" pitchFamily="34" charset="0"/>
              </a:rPr>
              <a:t>ко</a:t>
            </a:r>
            <a:r>
              <a:rPr lang="ru-RU" sz="2400" dirty="0" err="1">
                <a:solidFill>
                  <a:srgbClr val="C00000"/>
                </a:solidFill>
                <a:latin typeface="Arial" pitchFamily="34" charset="0"/>
              </a:rPr>
              <a:t>л</a:t>
            </a:r>
            <a:r>
              <a:rPr lang="ru-RU" sz="2400" dirty="0" err="1">
                <a:latin typeface="Arial" pitchFamily="34" charset="0"/>
              </a:rPr>
              <a:t>ова</a:t>
            </a:r>
            <a:r>
              <a:rPr lang="ru-RU" sz="2400" dirty="0">
                <a:latin typeface="Arial" pitchFamily="34" charset="0"/>
              </a:rPr>
              <a:t>»,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ru-RU" sz="2400" dirty="0">
                <a:latin typeface="Arial" pitchFamily="34" charset="0"/>
              </a:rPr>
              <a:t>«</a:t>
            </a:r>
            <a:r>
              <a:rPr lang="ru-RU" sz="2400" dirty="0" err="1">
                <a:latin typeface="Arial" pitchFamily="34" charset="0"/>
              </a:rPr>
              <a:t>коова</a:t>
            </a:r>
            <a:r>
              <a:rPr lang="ru-RU" sz="2400" dirty="0">
                <a:latin typeface="Arial" pitchFamily="34" charset="0"/>
              </a:rPr>
              <a:t>», «</a:t>
            </a:r>
            <a:r>
              <a:rPr lang="ru-RU" sz="2400" dirty="0" err="1">
                <a:latin typeface="Arial" pitchFamily="34" charset="0"/>
              </a:rPr>
              <a:t>ко</a:t>
            </a:r>
            <a:r>
              <a:rPr lang="ru-RU" sz="2400" dirty="0" err="1">
                <a:solidFill>
                  <a:srgbClr val="C00000"/>
                </a:solidFill>
                <a:latin typeface="Arial" pitchFamily="34" charset="0"/>
              </a:rPr>
              <a:t>х</a:t>
            </a:r>
            <a:r>
              <a:rPr lang="ru-RU" sz="2400" dirty="0" err="1">
                <a:latin typeface="Arial" pitchFamily="34" charset="0"/>
              </a:rPr>
              <a:t>ова</a:t>
            </a:r>
            <a:r>
              <a:rPr lang="ru-RU" sz="2400" dirty="0">
                <a:latin typeface="Arial" pitchFamily="34" charset="0"/>
              </a:rPr>
              <a:t>» - «корова», «</a:t>
            </a:r>
            <a:r>
              <a:rPr lang="ru-RU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енок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- щенок,  «</a:t>
            </a:r>
            <a:r>
              <a:rPr lang="ru-RU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ыплёнок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- цыплёнок, «</a:t>
            </a:r>
            <a:r>
              <a:rPr lang="ru-RU" sz="24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ось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- «лось».</a:t>
            </a:r>
          </a:p>
        </p:txBody>
      </p:sp>
      <p:pic>
        <p:nvPicPr>
          <p:cNvPr id="6148" name="Picture 4" descr="5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7392144" y="4221089"/>
            <a:ext cx="266065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4869160"/>
            <a:ext cx="26670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2783632" y="0"/>
            <a:ext cx="7427168" cy="9080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i="1" dirty="0">
                <a:solidFill>
                  <a:srgbClr val="0070C0"/>
                </a:solidFill>
                <a:latin typeface="Arial" pitchFamily="34" charset="0"/>
              </a:rPr>
              <a:t>Акустическая </a:t>
            </a:r>
            <a:r>
              <a:rPr lang="ru-RU" sz="3600" b="1" i="1" dirty="0" err="1">
                <a:solidFill>
                  <a:srgbClr val="0070C0"/>
                </a:solidFill>
                <a:latin typeface="Arial" pitchFamily="34" charset="0"/>
              </a:rPr>
              <a:t>дисграфия</a:t>
            </a:r>
            <a:endParaRPr lang="ru-RU" sz="3600" b="1" i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2063552" y="836614"/>
            <a:ext cx="8604448" cy="6021387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sz="2000" b="1" dirty="0">
                <a:latin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</a:rPr>
              <a:t>               </a:t>
            </a:r>
            <a:endParaRPr lang="ru-RU" sz="2000" b="1" dirty="0">
              <a:latin typeface="Arial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ru-RU" sz="2000" b="1" dirty="0">
                <a:latin typeface="Arial" pitchFamily="34" charset="0"/>
              </a:rPr>
              <a:t>                            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</a:rPr>
              <a:t>Причиной возникновения этого является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  </a:t>
            </a:r>
          </a:p>
          <a:p>
            <a:pPr algn="ctr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                            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</a:rPr>
              <a:t>нарушение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</a:rPr>
              <a:t>дифференциации,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</a:rPr>
              <a:t>распознавания близких звуков речи.</a:t>
            </a:r>
          </a:p>
          <a:p>
            <a:pPr algn="ctr">
              <a:buFont typeface="Arial" pitchFamily="34" charset="0"/>
              <a:buNone/>
            </a:pPr>
            <a:endParaRPr lang="ru-RU" sz="2000" b="1" dirty="0">
              <a:latin typeface="Arial" pitchFamily="34" charset="0"/>
            </a:endParaRPr>
          </a:p>
          <a:p>
            <a:pPr algn="ctr">
              <a:buFont typeface="Arial" pitchFamily="34" charset="0"/>
              <a:buNone/>
            </a:pPr>
            <a:endParaRPr lang="en-US" sz="1800" i="1" dirty="0">
              <a:latin typeface="Arial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ru-RU" sz="2000" i="1" dirty="0">
                <a:latin typeface="Arial" pitchFamily="34" charset="0"/>
              </a:rPr>
              <a:t>Характерные ошибки:</a:t>
            </a:r>
            <a:endParaRPr lang="en-US" sz="2000" b="1" dirty="0">
              <a:latin typeface="Arial" pitchFamily="34" charset="0"/>
            </a:endParaRPr>
          </a:p>
          <a:p>
            <a:r>
              <a:rPr lang="en-US" sz="2000" dirty="0">
                <a:latin typeface="Arial" pitchFamily="34" charset="0"/>
              </a:rPr>
              <a:t> </a:t>
            </a:r>
            <a:r>
              <a:rPr lang="ru-RU" sz="2000" dirty="0">
                <a:latin typeface="Arial" pitchFamily="34" charset="0"/>
              </a:rPr>
              <a:t>    Замена букв, соответствующих фонетически близким звукам: </a:t>
            </a:r>
          </a:p>
          <a:p>
            <a:pPr>
              <a:buFont typeface="Arial" pitchFamily="34" charset="0"/>
              <a:buNone/>
            </a:pPr>
            <a:r>
              <a:rPr lang="ru-RU" sz="2000" dirty="0">
                <a:latin typeface="Arial" pitchFamily="34" charset="0"/>
              </a:rPr>
              <a:t>    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ru-RU" sz="2000" u="sng" dirty="0" err="1">
                <a:latin typeface="Arial" pitchFamily="34" charset="0"/>
              </a:rPr>
              <a:t>свистящие-шипящие</a:t>
            </a:r>
            <a:r>
              <a:rPr lang="ru-RU" sz="2000" dirty="0">
                <a:latin typeface="Arial" pitchFamily="34" charset="0"/>
              </a:rPr>
              <a:t>   (</a:t>
            </a:r>
            <a:r>
              <a:rPr lang="ru-RU" sz="2000" dirty="0">
                <a:solidFill>
                  <a:schemeClr val="accent2"/>
                </a:solidFill>
                <a:latin typeface="Arial" pitchFamily="34" charset="0"/>
              </a:rPr>
              <a:t>С</a:t>
            </a:r>
            <a:r>
              <a:rPr lang="ru-RU" sz="2000" dirty="0">
                <a:latin typeface="Arial" pitchFamily="34" charset="0"/>
              </a:rPr>
              <a:t>АПКА – </a:t>
            </a:r>
            <a:r>
              <a:rPr lang="ru-RU" sz="2000" dirty="0">
                <a:solidFill>
                  <a:schemeClr val="accent2"/>
                </a:solidFill>
                <a:latin typeface="Arial" pitchFamily="34" charset="0"/>
              </a:rPr>
              <a:t>Ш</a:t>
            </a:r>
            <a:r>
              <a:rPr lang="ru-RU" sz="2000" dirty="0">
                <a:latin typeface="Arial" pitchFamily="34" charset="0"/>
              </a:rPr>
              <a:t>АПКА)</a:t>
            </a:r>
          </a:p>
          <a:p>
            <a:pPr>
              <a:buFont typeface="Arial" pitchFamily="34" charset="0"/>
              <a:buNone/>
            </a:pPr>
            <a:r>
              <a:rPr lang="ru-RU" sz="2000" dirty="0">
                <a:latin typeface="Arial" pitchFamily="34" charset="0"/>
              </a:rPr>
              <a:t>    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ru-RU" sz="2000" u="sng" dirty="0" err="1">
                <a:latin typeface="Arial" pitchFamily="34" charset="0"/>
              </a:rPr>
              <a:t>звонкие-глухие</a:t>
            </a:r>
            <a:r>
              <a:rPr lang="ru-RU" sz="2000" dirty="0">
                <a:latin typeface="Arial" pitchFamily="34" charset="0"/>
              </a:rPr>
              <a:t>             (</a:t>
            </a:r>
            <a:r>
              <a:rPr lang="ru-RU" sz="2000" dirty="0">
                <a:solidFill>
                  <a:schemeClr val="accent2"/>
                </a:solidFill>
                <a:latin typeface="Arial" pitchFamily="34" charset="0"/>
              </a:rPr>
              <a:t>Т</a:t>
            </a:r>
            <a:r>
              <a:rPr lang="ru-RU" sz="2000" dirty="0">
                <a:latin typeface="Arial" pitchFamily="34" charset="0"/>
              </a:rPr>
              <a:t>ЫМ – </a:t>
            </a:r>
            <a:r>
              <a:rPr lang="ru-RU" sz="2000" dirty="0">
                <a:solidFill>
                  <a:schemeClr val="accent2"/>
                </a:solidFill>
                <a:latin typeface="Arial" pitchFamily="34" charset="0"/>
              </a:rPr>
              <a:t>ДЫМ</a:t>
            </a:r>
            <a:r>
              <a:rPr lang="ru-RU" sz="2000" dirty="0">
                <a:latin typeface="Arial" pitchFamily="34" charset="0"/>
              </a:rPr>
              <a:t>)</a:t>
            </a:r>
            <a:r>
              <a:rPr lang="ru-RU" sz="2000" b="1" dirty="0">
                <a:solidFill>
                  <a:srgbClr val="0000FF"/>
                </a:solidFill>
              </a:rPr>
              <a:t>                                                                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аффрикаты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      (Ч-Щ; Ч-ТЬ; Ц-Т; Ц-С и т.д.).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u="sng" dirty="0">
                <a:latin typeface="Arial" pitchFamily="34" charset="0"/>
                <a:cs typeface="Arial" pitchFamily="34" charset="0"/>
              </a:rPr>
              <a:t>лабиализованные гласные 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 О – У; Е -Ю) («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тОча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 - туча)</a:t>
            </a:r>
          </a:p>
          <a:p>
            <a:pPr>
              <a:buFont typeface="Arial" pitchFamily="34" charset="0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c</a:t>
            </a:r>
            <a:r>
              <a:rPr lang="ru-RU" sz="2000" u="sng" dirty="0" err="1">
                <a:latin typeface="Arial" pitchFamily="34" charset="0"/>
                <a:cs typeface="Arial" pitchFamily="34" charset="0"/>
              </a:rPr>
              <a:t>оноры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  ( Р – Л;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– Ль)</a:t>
            </a:r>
          </a:p>
          <a:p>
            <a:r>
              <a:rPr lang="ru-RU" sz="2000" dirty="0">
                <a:latin typeface="Arial" pitchFamily="34" charset="0"/>
              </a:rPr>
              <a:t>        Неправильное обозначении мягкости  согласных на письме: </a:t>
            </a:r>
          </a:p>
          <a:p>
            <a:pPr>
              <a:buFont typeface="Arial" pitchFamily="34" charset="0"/>
              <a:buNone/>
            </a:pPr>
            <a:r>
              <a:rPr lang="ru-RU" sz="2000" dirty="0">
                <a:latin typeface="Arial" pitchFamily="34" charset="0"/>
              </a:rPr>
              <a:t>   "</a:t>
            </a:r>
            <a:r>
              <a:rPr lang="ru-RU" sz="2000" dirty="0" err="1">
                <a:latin typeface="Arial" pitchFamily="34" charset="0"/>
              </a:rPr>
              <a:t>пи</a:t>
            </a:r>
            <a:r>
              <a:rPr lang="ru-RU" sz="2000" dirty="0" err="1">
                <a:solidFill>
                  <a:schemeClr val="accent2"/>
                </a:solidFill>
                <a:latin typeface="Arial" pitchFamily="34" charset="0"/>
              </a:rPr>
              <a:t>с</a:t>
            </a:r>
            <a:r>
              <a:rPr lang="ru-RU" sz="2000" dirty="0" err="1">
                <a:latin typeface="Arial" pitchFamily="34" charset="0"/>
              </a:rPr>
              <a:t>мо</a:t>
            </a:r>
            <a:r>
              <a:rPr lang="ru-RU" sz="2000" dirty="0">
                <a:latin typeface="Arial" pitchFamily="34" charset="0"/>
              </a:rPr>
              <a:t>", "</a:t>
            </a:r>
            <a:r>
              <a:rPr lang="ru-RU" sz="2000" dirty="0" err="1">
                <a:solidFill>
                  <a:schemeClr val="accent2"/>
                </a:solidFill>
                <a:latin typeface="Arial" pitchFamily="34" charset="0"/>
              </a:rPr>
              <a:t>л</a:t>
            </a:r>
            <a:r>
              <a:rPr lang="ru-RU" sz="2000" dirty="0" err="1">
                <a:latin typeface="Arial" pitchFamily="34" charset="0"/>
              </a:rPr>
              <a:t>убит</a:t>
            </a:r>
            <a:r>
              <a:rPr lang="ru-RU" sz="2000" dirty="0">
                <a:latin typeface="Arial" pitchFamily="34" charset="0"/>
              </a:rPr>
              <a:t>", "</a:t>
            </a:r>
            <a:r>
              <a:rPr lang="ru-RU" sz="2000" dirty="0" err="1">
                <a:latin typeface="Arial" pitchFamily="34" charset="0"/>
              </a:rPr>
              <a:t>бо</a:t>
            </a:r>
            <a:r>
              <a:rPr lang="ru-RU" sz="2000" dirty="0" err="1">
                <a:solidFill>
                  <a:schemeClr val="accent2"/>
                </a:solidFill>
                <a:latin typeface="Arial" pitchFamily="34" charset="0"/>
              </a:rPr>
              <a:t>ль</a:t>
            </a:r>
            <a:r>
              <a:rPr lang="ru-RU" sz="2000" dirty="0" err="1">
                <a:latin typeface="Arial" pitchFamily="34" charset="0"/>
              </a:rPr>
              <a:t>ит</a:t>
            </a:r>
            <a:r>
              <a:rPr lang="ru-RU" sz="2000" dirty="0">
                <a:latin typeface="Arial" pitchFamily="34" charset="0"/>
              </a:rPr>
              <a:t>" и т.д.</a:t>
            </a:r>
          </a:p>
          <a:p>
            <a:pPr eaLnBrk="1" hangingPunct="1">
              <a:buFont typeface="Arial" pitchFamily="34" charset="0"/>
              <a:buNone/>
            </a:pPr>
            <a:endParaRPr lang="ru-RU" sz="2800" dirty="0">
              <a:latin typeface="Arial" pitchFamily="34" charset="0"/>
            </a:endParaRPr>
          </a:p>
        </p:txBody>
      </p:sp>
      <p:pic>
        <p:nvPicPr>
          <p:cNvPr id="7173" name="Picture 8" descr="75404543_shkol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124744"/>
            <a:ext cx="293316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2063552" y="332656"/>
            <a:ext cx="8208912" cy="108012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i="1" dirty="0" err="1">
                <a:solidFill>
                  <a:srgbClr val="0070C0"/>
                </a:solidFill>
                <a:latin typeface="Arial" pitchFamily="34" charset="0"/>
              </a:rPr>
              <a:t>Дисграфия</a:t>
            </a:r>
            <a:r>
              <a:rPr lang="ru-RU" sz="3200" b="1" i="1" dirty="0">
                <a:solidFill>
                  <a:srgbClr val="0070C0"/>
                </a:solidFill>
                <a:latin typeface="Arial" pitchFamily="34" charset="0"/>
              </a:rPr>
              <a:t> на почве нарушений языкового анализа и синтеза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847528" y="1412776"/>
            <a:ext cx="8820472" cy="544522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</a:rPr>
              <a:t>Причина возникновения – затруднения при делении предложений на слова, слов на слоги, звуки </a:t>
            </a:r>
          </a:p>
          <a:p>
            <a:pPr algn="ctr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ru-RU" sz="2000" b="1" dirty="0">
              <a:latin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000" dirty="0">
                <a:latin typeface="Arial" pitchFamily="34" charset="0"/>
              </a:rPr>
              <a:t>    </a:t>
            </a:r>
            <a:r>
              <a:rPr lang="ru-RU" sz="1800" i="1" dirty="0">
                <a:latin typeface="Arial" pitchFamily="34" charset="0"/>
              </a:rPr>
              <a:t>Характерные ошибки: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ru-RU" sz="20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>
                <a:latin typeface="Arial" pitchFamily="34" charset="0"/>
              </a:rPr>
              <a:t>Пропуски, замены гласных, согласных;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>
                <a:latin typeface="Arial" pitchFamily="34" charset="0"/>
              </a:rPr>
              <a:t>перестановки, добавления букв;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>
                <a:latin typeface="Arial" pitchFamily="34" charset="0"/>
              </a:rPr>
              <a:t>пропуски, добавления, перестановки слогов;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>
                <a:latin typeface="Arial" pitchFamily="34" charset="0"/>
              </a:rPr>
              <a:t>слитное написание слов;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>
                <a:latin typeface="Arial" pitchFamily="34" charset="0"/>
              </a:rPr>
              <a:t>раздельное написание слов;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>
                <a:latin typeface="Arial" pitchFamily="34" charset="0"/>
              </a:rPr>
              <a:t>слитное написание предлогов с другими словами; 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ru-RU" sz="1800" b="1" i="1" dirty="0">
                <a:solidFill>
                  <a:srgbClr val="008000"/>
                </a:solidFill>
                <a:latin typeface="Arial" pitchFamily="34" charset="0"/>
              </a:rPr>
              <a:t>Например:                                                                                                                               </a:t>
            </a:r>
            <a:r>
              <a:rPr lang="en-US" sz="1800" i="1" dirty="0">
                <a:latin typeface="Arial" pitchFamily="34" charset="0"/>
              </a:rPr>
              <a:t>-</a:t>
            </a:r>
            <a:r>
              <a:rPr lang="ru-RU" sz="1800" i="1" dirty="0">
                <a:latin typeface="Arial" pitchFamily="34" charset="0"/>
              </a:rPr>
              <a:t> плюшевого - </a:t>
            </a:r>
            <a:r>
              <a:rPr lang="ru-RU" sz="1800" i="1" dirty="0" err="1">
                <a:latin typeface="Arial" pitchFamily="34" charset="0"/>
              </a:rPr>
              <a:t>плюше</a:t>
            </a:r>
            <a:r>
              <a:rPr lang="ru-RU" sz="1800" i="1" dirty="0" err="1">
                <a:solidFill>
                  <a:schemeClr val="accent2"/>
                </a:solidFill>
                <a:latin typeface="Arial" pitchFamily="34" charset="0"/>
              </a:rPr>
              <a:t>гово</a:t>
            </a:r>
            <a:r>
              <a:rPr lang="ru-RU" sz="1800" i="1" dirty="0">
                <a:latin typeface="Arial" pitchFamily="34" charset="0"/>
              </a:rPr>
              <a:t>, ковром - </a:t>
            </a:r>
            <a:r>
              <a:rPr lang="ru-RU" sz="1800" i="1" dirty="0" err="1">
                <a:latin typeface="Arial" pitchFamily="34" charset="0"/>
              </a:rPr>
              <a:t>ко</a:t>
            </a:r>
            <a:r>
              <a:rPr lang="ru-RU" sz="1800" i="1" dirty="0" err="1">
                <a:solidFill>
                  <a:schemeClr val="accent2"/>
                </a:solidFill>
                <a:latin typeface="Arial" pitchFamily="34" charset="0"/>
              </a:rPr>
              <a:t>рво</a:t>
            </a:r>
            <a:r>
              <a:rPr lang="ru-RU" sz="1800" i="1" dirty="0" err="1">
                <a:latin typeface="Arial" pitchFamily="34" charset="0"/>
              </a:rPr>
              <a:t>м</a:t>
            </a:r>
            <a:r>
              <a:rPr lang="ru-RU" sz="1800" i="1" dirty="0">
                <a:latin typeface="Arial" pitchFamily="34" charset="0"/>
              </a:rPr>
              <a:t>, на лугах – на </a:t>
            </a:r>
            <a:r>
              <a:rPr lang="ru-RU" sz="1800" i="1" dirty="0" err="1">
                <a:solidFill>
                  <a:schemeClr val="accent2"/>
                </a:solidFill>
                <a:latin typeface="Arial" pitchFamily="34" charset="0"/>
              </a:rPr>
              <a:t>галу</a:t>
            </a:r>
            <a:r>
              <a:rPr lang="ru-RU" sz="1800" i="1" dirty="0" err="1">
                <a:latin typeface="Arial" pitchFamily="34" charset="0"/>
              </a:rPr>
              <a:t>х</a:t>
            </a:r>
            <a:endParaRPr lang="ru-RU" sz="1800" i="1" dirty="0">
              <a:latin typeface="Arial" pitchFamily="34" charset="0"/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1800" i="1" dirty="0">
                <a:latin typeface="Arial" pitchFamily="34" charset="0"/>
              </a:rPr>
              <a:t>          - </a:t>
            </a:r>
            <a:r>
              <a:rPr lang="ru-RU" sz="1800" i="1" dirty="0">
                <a:latin typeface="Arial" pitchFamily="34" charset="0"/>
              </a:rPr>
              <a:t>санки - </a:t>
            </a:r>
            <a:r>
              <a:rPr lang="ru-RU" sz="1800" i="1" dirty="0" err="1">
                <a:solidFill>
                  <a:schemeClr val="accent2"/>
                </a:solidFill>
                <a:latin typeface="Arial" pitchFamily="34" charset="0"/>
              </a:rPr>
              <a:t>сн</a:t>
            </a:r>
            <a:r>
              <a:rPr lang="ru-RU" sz="1800" i="1" dirty="0" err="1">
                <a:latin typeface="Arial" pitchFamily="34" charset="0"/>
              </a:rPr>
              <a:t>ки</a:t>
            </a:r>
            <a:r>
              <a:rPr lang="ru-RU" sz="1800" i="1" dirty="0">
                <a:latin typeface="Arial" pitchFamily="34" charset="0"/>
              </a:rPr>
              <a:t>, кричат – </a:t>
            </a:r>
            <a:r>
              <a:rPr lang="ru-RU" sz="1800" i="1" dirty="0" err="1">
                <a:solidFill>
                  <a:schemeClr val="accent2"/>
                </a:solidFill>
                <a:latin typeface="Arial" pitchFamily="34" charset="0"/>
              </a:rPr>
              <a:t>ки</a:t>
            </a:r>
            <a:r>
              <a:rPr lang="ru-RU" sz="1800" i="1" dirty="0" err="1">
                <a:latin typeface="Arial" pitchFamily="34" charset="0"/>
              </a:rPr>
              <a:t>чат</a:t>
            </a:r>
            <a:endParaRPr lang="ru-RU" sz="1800" i="1" dirty="0">
              <a:latin typeface="Arial" pitchFamily="34" charset="0"/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1800" i="1" dirty="0">
                <a:latin typeface="Arial" pitchFamily="34" charset="0"/>
              </a:rPr>
              <a:t>          - </a:t>
            </a:r>
            <a:r>
              <a:rPr lang="ru-RU" sz="1800" i="1" dirty="0">
                <a:latin typeface="Arial" pitchFamily="34" charset="0"/>
              </a:rPr>
              <a:t>весна - </a:t>
            </a:r>
            <a:r>
              <a:rPr lang="ru-RU" sz="1800" i="1" dirty="0" err="1">
                <a:latin typeface="Arial" pitchFamily="34" charset="0"/>
              </a:rPr>
              <a:t>ве</a:t>
            </a:r>
            <a:r>
              <a:rPr lang="ru-RU" sz="1800" i="1" dirty="0" err="1">
                <a:solidFill>
                  <a:schemeClr val="accent2"/>
                </a:solidFill>
                <a:latin typeface="Arial" pitchFamily="34" charset="0"/>
              </a:rPr>
              <a:t>се</a:t>
            </a:r>
            <a:r>
              <a:rPr lang="ru-RU" sz="1800" i="1" dirty="0" err="1">
                <a:latin typeface="Arial" pitchFamily="34" charset="0"/>
              </a:rPr>
              <a:t>на</a:t>
            </a:r>
            <a:r>
              <a:rPr lang="ru-RU" sz="1800" i="1" dirty="0">
                <a:latin typeface="Arial" pitchFamily="34" charset="0"/>
              </a:rPr>
              <a:t>, школа – </a:t>
            </a:r>
            <a:r>
              <a:rPr lang="ru-RU" sz="1800" i="1" dirty="0" err="1">
                <a:solidFill>
                  <a:schemeClr val="accent2"/>
                </a:solidFill>
                <a:latin typeface="Arial" pitchFamily="34" charset="0"/>
              </a:rPr>
              <a:t>ше</a:t>
            </a:r>
            <a:r>
              <a:rPr lang="ru-RU" sz="1800" i="1" dirty="0" err="1">
                <a:latin typeface="Arial" pitchFamily="34" charset="0"/>
              </a:rPr>
              <a:t>кола</a:t>
            </a:r>
            <a:r>
              <a:rPr lang="ru-RU" sz="1800" i="1" dirty="0">
                <a:latin typeface="Arial" pitchFamily="34" charset="0"/>
              </a:rPr>
              <a:t>, ноябрь - </a:t>
            </a:r>
            <a:r>
              <a:rPr lang="ru-RU" sz="1800" i="1" dirty="0" err="1">
                <a:latin typeface="Arial" pitchFamily="34" charset="0"/>
              </a:rPr>
              <a:t>ноя</a:t>
            </a:r>
            <a:r>
              <a:rPr lang="ru-RU" sz="1800" i="1" dirty="0" err="1">
                <a:solidFill>
                  <a:schemeClr val="accent2"/>
                </a:solidFill>
                <a:latin typeface="Arial" pitchFamily="34" charset="0"/>
              </a:rPr>
              <a:t>ба</a:t>
            </a:r>
            <a:r>
              <a:rPr lang="ru-RU" sz="1800" i="1" dirty="0" err="1">
                <a:latin typeface="Arial" pitchFamily="34" charset="0"/>
              </a:rPr>
              <a:t>рь</a:t>
            </a:r>
            <a:r>
              <a:rPr lang="ru-RU" sz="1800" i="1" dirty="0">
                <a:latin typeface="Arial" pitchFamily="34" charset="0"/>
              </a:rPr>
              <a:t>, дружно - </a:t>
            </a:r>
            <a:r>
              <a:rPr lang="ru-RU" sz="1800" i="1" dirty="0" err="1">
                <a:latin typeface="Arial" pitchFamily="34" charset="0"/>
              </a:rPr>
              <a:t>дру</a:t>
            </a:r>
            <a:r>
              <a:rPr lang="ru-RU" sz="1800" i="1" dirty="0" err="1">
                <a:solidFill>
                  <a:schemeClr val="accent2"/>
                </a:solidFill>
                <a:latin typeface="Arial" pitchFamily="34" charset="0"/>
              </a:rPr>
              <a:t>же</a:t>
            </a:r>
            <a:r>
              <a:rPr lang="ru-RU" sz="1800" i="1" dirty="0" err="1">
                <a:latin typeface="Arial" pitchFamily="34" charset="0"/>
              </a:rPr>
              <a:t>но</a:t>
            </a:r>
            <a:r>
              <a:rPr lang="ru-RU" sz="1800" i="1" dirty="0">
                <a:latin typeface="Arial" pitchFamily="34" charset="0"/>
              </a:rPr>
              <a:t>, Александр – </a:t>
            </a:r>
            <a:r>
              <a:rPr lang="ru-RU" sz="1800" i="1" dirty="0" err="1">
                <a:latin typeface="Arial" pitchFamily="34" charset="0"/>
              </a:rPr>
              <a:t>Алексан</a:t>
            </a:r>
            <a:r>
              <a:rPr lang="ru-RU" sz="1800" i="1" dirty="0" err="1">
                <a:solidFill>
                  <a:schemeClr val="accent2"/>
                </a:solidFill>
                <a:latin typeface="Arial" pitchFamily="34" charset="0"/>
              </a:rPr>
              <a:t>да</a:t>
            </a:r>
            <a:r>
              <a:rPr lang="ru-RU" sz="1800" i="1" dirty="0" err="1">
                <a:latin typeface="Arial" pitchFamily="34" charset="0"/>
              </a:rPr>
              <a:t>р</a:t>
            </a:r>
            <a:r>
              <a:rPr lang="ru-RU" sz="1800" i="1" dirty="0">
                <a:latin typeface="Arial" pitchFamily="34" charset="0"/>
              </a:rPr>
              <a:t>,   бант - </a:t>
            </a:r>
            <a:r>
              <a:rPr lang="ru-RU" sz="2000" dirty="0"/>
              <a:t>«</a:t>
            </a:r>
            <a:r>
              <a:rPr lang="ru-RU" sz="2000" dirty="0" err="1"/>
              <a:t>б</a:t>
            </a:r>
            <a:r>
              <a:rPr lang="ru-RU" sz="2000" dirty="0" err="1">
                <a:solidFill>
                  <a:schemeClr val="accent2"/>
                </a:solidFill>
              </a:rPr>
              <a:t>о</a:t>
            </a:r>
            <a:r>
              <a:rPr lang="ru-RU" sz="2000" dirty="0" err="1"/>
              <a:t>нт</a:t>
            </a:r>
            <a:r>
              <a:rPr lang="ru-RU" sz="2000" dirty="0"/>
              <a:t>» , уроки -  «</a:t>
            </a:r>
            <a:r>
              <a:rPr lang="ru-RU" sz="2000" dirty="0" err="1"/>
              <a:t>ур</a:t>
            </a:r>
            <a:r>
              <a:rPr lang="ru-RU" sz="2000" dirty="0" err="1">
                <a:solidFill>
                  <a:schemeClr val="accent2"/>
                </a:solidFill>
              </a:rPr>
              <a:t>а</a:t>
            </a:r>
            <a:r>
              <a:rPr lang="ru-RU" sz="2000" dirty="0" err="1"/>
              <a:t>ки</a:t>
            </a:r>
            <a:r>
              <a:rPr lang="ru-RU" sz="2000" dirty="0"/>
              <a:t>».</a:t>
            </a:r>
            <a:r>
              <a:rPr lang="ru-RU" sz="2000" i="1" dirty="0">
                <a:latin typeface="Arial" pitchFamily="34" charset="0"/>
              </a:rPr>
              <a:t>                                -  </a:t>
            </a:r>
            <a:r>
              <a:rPr lang="ru-RU" sz="1800" i="1" dirty="0">
                <a:latin typeface="Arial" pitchFamily="34" charset="0"/>
              </a:rPr>
              <a:t>Белка сидит </a:t>
            </a:r>
            <a:r>
              <a:rPr lang="ru-RU" sz="1800" i="1" dirty="0">
                <a:solidFill>
                  <a:schemeClr val="accent2"/>
                </a:solidFill>
                <a:latin typeface="Arial" pitchFamily="34" charset="0"/>
              </a:rPr>
              <a:t>НАВЕТКЕ</a:t>
            </a:r>
            <a:r>
              <a:rPr lang="ru-RU" sz="1800" i="1" dirty="0">
                <a:latin typeface="Arial" pitchFamily="34" charset="0"/>
              </a:rPr>
              <a:t>.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1800" i="1" dirty="0">
                <a:latin typeface="Arial" pitchFamily="34" charset="0"/>
              </a:rPr>
              <a:t>         </a:t>
            </a:r>
            <a:r>
              <a:rPr lang="ru-RU" sz="1800" i="1" dirty="0">
                <a:latin typeface="Arial" pitchFamily="34" charset="0"/>
              </a:rPr>
              <a:t> </a:t>
            </a:r>
            <a:r>
              <a:rPr lang="en-US" sz="1800" i="1" dirty="0">
                <a:latin typeface="Arial" pitchFamily="34" charset="0"/>
              </a:rPr>
              <a:t>- </a:t>
            </a:r>
            <a:r>
              <a:rPr lang="ru-RU" sz="1800" i="1" dirty="0">
                <a:latin typeface="Arial" pitchFamily="34" charset="0"/>
              </a:rPr>
              <a:t>Миша вышел на </a:t>
            </a:r>
            <a:r>
              <a:rPr lang="ru-RU" sz="1800" i="1" dirty="0">
                <a:solidFill>
                  <a:schemeClr val="accent2"/>
                </a:solidFill>
                <a:latin typeface="Arial" pitchFamily="34" charset="0"/>
              </a:rPr>
              <a:t>У ЛИЦУ</a:t>
            </a:r>
            <a:r>
              <a:rPr lang="ru-RU" sz="1800" i="1" dirty="0">
                <a:latin typeface="Arial" pitchFamily="34" charset="0"/>
              </a:rPr>
              <a:t>.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ru-RU" sz="1800" dirty="0">
              <a:latin typeface="Arial" pitchFamily="34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689" y="2060576"/>
            <a:ext cx="22383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2783632" y="1"/>
            <a:ext cx="7509718" cy="765175"/>
          </a:xfrm>
        </p:spPr>
        <p:txBody>
          <a:bodyPr/>
          <a:lstStyle/>
          <a:p>
            <a:pPr algn="ctr" eaLnBrk="1" hangingPunct="1"/>
            <a:r>
              <a:rPr lang="ru-RU" sz="3200" b="1" i="1" dirty="0" err="1">
                <a:solidFill>
                  <a:schemeClr val="accent1"/>
                </a:solidFill>
                <a:latin typeface="Arial" pitchFamily="34" charset="0"/>
              </a:rPr>
              <a:t>Аграмматическая</a:t>
            </a:r>
            <a:r>
              <a:rPr lang="ru-RU" sz="3200" b="1" i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ru-RU" sz="3200" b="1" i="1" dirty="0" err="1">
                <a:solidFill>
                  <a:schemeClr val="accent1"/>
                </a:solidFill>
                <a:latin typeface="Arial" pitchFamily="34" charset="0"/>
              </a:rPr>
              <a:t>дисграфия</a:t>
            </a:r>
            <a:endParaRPr lang="ru-RU" sz="3200" b="1" i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07492" y="765176"/>
            <a:ext cx="11521156" cy="6165850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</a:rPr>
              <a:t>Причина возникновения – недоразвитие грамматического строя речи. 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Это выражается в неправильном согласовании и управлении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2000" dirty="0">
                <a:latin typeface="Arial" pitchFamily="34" charset="0"/>
              </a:rPr>
              <a:t> </a:t>
            </a:r>
            <a:r>
              <a:rPr lang="ru-RU" sz="2000" i="1" dirty="0">
                <a:latin typeface="Arial" pitchFamily="34" charset="0"/>
              </a:rPr>
              <a:t>Характерные ошибки:</a:t>
            </a:r>
          </a:p>
          <a:p>
            <a:pPr eaLnBrk="1" hangingPunct="1"/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Проявляется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– в виде аграмматизмов.</a:t>
            </a:r>
            <a:endParaRPr lang="ru-RU" sz="2000" dirty="0">
              <a:latin typeface="Arial" pitchFamily="34" charset="0"/>
            </a:endParaRPr>
          </a:p>
          <a:p>
            <a:pPr eaLnBrk="1" hangingPunct="1"/>
            <a:r>
              <a:rPr lang="ru-RU" sz="2000" dirty="0">
                <a:latin typeface="Arial" pitchFamily="34" charset="0"/>
              </a:rPr>
              <a:t> неправильное употреблении предлогов, рода, числа; </a:t>
            </a:r>
          </a:p>
          <a:p>
            <a:pPr eaLnBrk="1" hangingPunct="1"/>
            <a:r>
              <a:rPr lang="ru-RU" sz="2000" dirty="0">
                <a:latin typeface="Arial" pitchFamily="34" charset="0"/>
              </a:rPr>
              <a:t>пропуск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ru-RU" sz="2000" dirty="0">
                <a:latin typeface="Arial" pitchFamily="34" charset="0"/>
              </a:rPr>
              <a:t> членов предложения; </a:t>
            </a:r>
          </a:p>
          <a:p>
            <a:pPr eaLnBrk="1" hangingPunct="1"/>
            <a:r>
              <a:rPr lang="ru-RU" sz="2000" dirty="0">
                <a:latin typeface="Arial" pitchFamily="34" charset="0"/>
              </a:rPr>
              <a:t>нарушение последовательности слов в предложении; </a:t>
            </a:r>
          </a:p>
          <a:p>
            <a:r>
              <a:rPr lang="ru-RU" sz="2000" dirty="0">
                <a:latin typeface="Arial" pitchFamily="34" charset="0"/>
              </a:rPr>
              <a:t>нарушение смысловых связей в предложении и между предложениями;</a:t>
            </a:r>
            <a:r>
              <a:rPr lang="en-US" sz="2000" dirty="0">
                <a:latin typeface="Arial" pitchFamily="34" charset="0"/>
              </a:rPr>
              <a:t>                               </a:t>
            </a:r>
            <a:r>
              <a:rPr lang="ru-RU" sz="2000" dirty="0">
                <a:latin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нарушение согласования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(«бела дом»)</a:t>
            </a:r>
            <a:r>
              <a:rPr lang="ru-RU" sz="2000" dirty="0">
                <a:solidFill>
                  <a:srgbClr val="C00000"/>
                </a:solidFill>
                <a:latin typeface="Franklin Gothic Book"/>
              </a:rPr>
              <a:t> ("красивый сумка", "веселые день")</a:t>
            </a:r>
            <a:r>
              <a:rPr lang="ru-RU" sz="2000" dirty="0">
                <a:latin typeface="Franklin Gothic Book"/>
              </a:rPr>
              <a:t>;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на уровне слова: замена префиксов, суффиксов (захлестнула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-«нахлестнула»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козлята –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козлёнки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нарушение падежных окончаний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(«много </a:t>
            </a:r>
            <a:r>
              <a:rPr lang="ru-RU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деревов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нарушение предложных конструкций (под столом –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«на столом»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Изменение падежа местоимений (около него -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«около ним»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);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Числа существительных («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дети бежит»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Персеверации (застревание).</a:t>
            </a:r>
            <a:r>
              <a:rPr lang="ru-RU" sz="2000" dirty="0"/>
              <a:t>                                                                                                                    </a:t>
            </a:r>
          </a:p>
          <a:p>
            <a:pPr>
              <a:buFont typeface="Arial" pitchFamily="34" charset="0"/>
              <a:buNone/>
            </a:pPr>
            <a:r>
              <a:rPr lang="ru-RU" sz="2000" dirty="0"/>
              <a:t>                                                                                                      </a:t>
            </a:r>
            <a:r>
              <a:rPr lang="ru-RU" sz="1800" dirty="0"/>
              <a:t>(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За домом росла малина).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rgbClr val="333399"/>
              </a:solidFill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ru-RU" sz="2000" dirty="0">
              <a:latin typeface="Arial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807968" y="5661248"/>
            <a:ext cx="5976540" cy="1081114"/>
            <a:chOff x="1187" y="3210"/>
            <a:chExt cx="6373" cy="888"/>
          </a:xfrm>
        </p:grpSpPr>
        <p:sp>
          <p:nvSpPr>
            <p:cNvPr id="9221" name="Freeform 18"/>
            <p:cNvSpPr>
              <a:spLocks/>
            </p:cNvSpPr>
            <p:nvPr/>
          </p:nvSpPr>
          <p:spPr bwMode="auto">
            <a:xfrm>
              <a:off x="1187" y="3210"/>
              <a:ext cx="520" cy="565"/>
            </a:xfrm>
            <a:custGeom>
              <a:avLst/>
              <a:gdLst>
                <a:gd name="T0" fmla="*/ 97 w 520"/>
                <a:gd name="T1" fmla="*/ 105 h 565"/>
                <a:gd name="T2" fmla="*/ 118 w 520"/>
                <a:gd name="T3" fmla="*/ 78 h 565"/>
                <a:gd name="T4" fmla="*/ 151 w 520"/>
                <a:gd name="T5" fmla="*/ 51 h 565"/>
                <a:gd name="T6" fmla="*/ 253 w 520"/>
                <a:gd name="T7" fmla="*/ 0 h 565"/>
                <a:gd name="T8" fmla="*/ 316 w 520"/>
                <a:gd name="T9" fmla="*/ 21 h 565"/>
                <a:gd name="T10" fmla="*/ 334 w 520"/>
                <a:gd name="T11" fmla="*/ 57 h 565"/>
                <a:gd name="T12" fmla="*/ 340 w 520"/>
                <a:gd name="T13" fmla="*/ 75 h 565"/>
                <a:gd name="T14" fmla="*/ 307 w 520"/>
                <a:gd name="T15" fmla="*/ 198 h 565"/>
                <a:gd name="T16" fmla="*/ 286 w 520"/>
                <a:gd name="T17" fmla="*/ 219 h 565"/>
                <a:gd name="T18" fmla="*/ 142 w 520"/>
                <a:gd name="T19" fmla="*/ 300 h 565"/>
                <a:gd name="T20" fmla="*/ 151 w 520"/>
                <a:gd name="T21" fmla="*/ 294 h 565"/>
                <a:gd name="T22" fmla="*/ 166 w 520"/>
                <a:gd name="T23" fmla="*/ 291 h 565"/>
                <a:gd name="T24" fmla="*/ 259 w 520"/>
                <a:gd name="T25" fmla="*/ 294 h 565"/>
                <a:gd name="T26" fmla="*/ 289 w 520"/>
                <a:gd name="T27" fmla="*/ 363 h 565"/>
                <a:gd name="T28" fmla="*/ 292 w 520"/>
                <a:gd name="T29" fmla="*/ 414 h 565"/>
                <a:gd name="T30" fmla="*/ 193 w 520"/>
                <a:gd name="T31" fmla="*/ 528 h 565"/>
                <a:gd name="T32" fmla="*/ 145 w 520"/>
                <a:gd name="T33" fmla="*/ 546 h 565"/>
                <a:gd name="T34" fmla="*/ 118 w 520"/>
                <a:gd name="T35" fmla="*/ 558 h 565"/>
                <a:gd name="T36" fmla="*/ 109 w 520"/>
                <a:gd name="T37" fmla="*/ 561 h 565"/>
                <a:gd name="T38" fmla="*/ 64 w 520"/>
                <a:gd name="T39" fmla="*/ 546 h 565"/>
                <a:gd name="T40" fmla="*/ 46 w 520"/>
                <a:gd name="T41" fmla="*/ 534 h 565"/>
                <a:gd name="T42" fmla="*/ 40 w 520"/>
                <a:gd name="T43" fmla="*/ 525 h 565"/>
                <a:gd name="T44" fmla="*/ 31 w 520"/>
                <a:gd name="T45" fmla="*/ 522 h 565"/>
                <a:gd name="T46" fmla="*/ 10 w 520"/>
                <a:gd name="T47" fmla="*/ 495 h 565"/>
                <a:gd name="T48" fmla="*/ 10 w 520"/>
                <a:gd name="T49" fmla="*/ 474 h 565"/>
                <a:gd name="T50" fmla="*/ 34 w 520"/>
                <a:gd name="T51" fmla="*/ 528 h 565"/>
                <a:gd name="T52" fmla="*/ 112 w 520"/>
                <a:gd name="T53" fmla="*/ 564 h 565"/>
                <a:gd name="T54" fmla="*/ 181 w 520"/>
                <a:gd name="T55" fmla="*/ 546 h 565"/>
                <a:gd name="T56" fmla="*/ 226 w 520"/>
                <a:gd name="T57" fmla="*/ 522 h 565"/>
                <a:gd name="T58" fmla="*/ 229 w 520"/>
                <a:gd name="T59" fmla="*/ 513 h 565"/>
                <a:gd name="T60" fmla="*/ 247 w 520"/>
                <a:gd name="T61" fmla="*/ 507 h 565"/>
                <a:gd name="T62" fmla="*/ 268 w 520"/>
                <a:gd name="T63" fmla="*/ 486 h 565"/>
                <a:gd name="T64" fmla="*/ 286 w 520"/>
                <a:gd name="T65" fmla="*/ 474 h 565"/>
                <a:gd name="T66" fmla="*/ 301 w 520"/>
                <a:gd name="T67" fmla="*/ 462 h 565"/>
                <a:gd name="T68" fmla="*/ 319 w 520"/>
                <a:gd name="T69" fmla="*/ 450 h 565"/>
                <a:gd name="T70" fmla="*/ 343 w 520"/>
                <a:gd name="T71" fmla="*/ 429 h 565"/>
                <a:gd name="T72" fmla="*/ 352 w 520"/>
                <a:gd name="T73" fmla="*/ 420 h 565"/>
                <a:gd name="T74" fmla="*/ 343 w 520"/>
                <a:gd name="T75" fmla="*/ 429 h 565"/>
                <a:gd name="T76" fmla="*/ 322 w 520"/>
                <a:gd name="T77" fmla="*/ 465 h 565"/>
                <a:gd name="T78" fmla="*/ 316 w 520"/>
                <a:gd name="T79" fmla="*/ 483 h 565"/>
                <a:gd name="T80" fmla="*/ 310 w 520"/>
                <a:gd name="T81" fmla="*/ 492 h 565"/>
                <a:gd name="T82" fmla="*/ 304 w 520"/>
                <a:gd name="T83" fmla="*/ 510 h 565"/>
                <a:gd name="T84" fmla="*/ 307 w 520"/>
                <a:gd name="T85" fmla="*/ 549 h 565"/>
                <a:gd name="T86" fmla="*/ 334 w 520"/>
                <a:gd name="T87" fmla="*/ 564 h 565"/>
                <a:gd name="T88" fmla="*/ 409 w 520"/>
                <a:gd name="T89" fmla="*/ 555 h 565"/>
                <a:gd name="T90" fmla="*/ 436 w 520"/>
                <a:gd name="T91" fmla="*/ 537 h 565"/>
                <a:gd name="T92" fmla="*/ 481 w 520"/>
                <a:gd name="T93" fmla="*/ 474 h 565"/>
                <a:gd name="T94" fmla="*/ 502 w 520"/>
                <a:gd name="T95" fmla="*/ 429 h 565"/>
                <a:gd name="T96" fmla="*/ 514 w 520"/>
                <a:gd name="T97" fmla="*/ 390 h 565"/>
                <a:gd name="T98" fmla="*/ 520 w 520"/>
                <a:gd name="T99" fmla="*/ 372 h 565"/>
                <a:gd name="T100" fmla="*/ 499 w 520"/>
                <a:gd name="T101" fmla="*/ 324 h 565"/>
                <a:gd name="T102" fmla="*/ 451 w 520"/>
                <a:gd name="T103" fmla="*/ 327 h 565"/>
                <a:gd name="T104" fmla="*/ 415 w 520"/>
                <a:gd name="T105" fmla="*/ 348 h 565"/>
                <a:gd name="T106" fmla="*/ 355 w 520"/>
                <a:gd name="T107" fmla="*/ 396 h 565"/>
                <a:gd name="T108" fmla="*/ 343 w 520"/>
                <a:gd name="T109" fmla="*/ 411 h 565"/>
                <a:gd name="T110" fmla="*/ 337 w 520"/>
                <a:gd name="T111" fmla="*/ 432 h 565"/>
                <a:gd name="T112" fmla="*/ 352 w 520"/>
                <a:gd name="T113" fmla="*/ 429 h 5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0"/>
                <a:gd name="T172" fmla="*/ 0 h 565"/>
                <a:gd name="T173" fmla="*/ 520 w 520"/>
                <a:gd name="T174" fmla="*/ 565 h 56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0" h="565">
                  <a:moveTo>
                    <a:pt x="97" y="105"/>
                  </a:moveTo>
                  <a:cubicBezTo>
                    <a:pt x="101" y="92"/>
                    <a:pt x="107" y="85"/>
                    <a:pt x="118" y="78"/>
                  </a:cubicBezTo>
                  <a:cubicBezTo>
                    <a:pt x="126" y="65"/>
                    <a:pt x="139" y="59"/>
                    <a:pt x="151" y="51"/>
                  </a:cubicBezTo>
                  <a:cubicBezTo>
                    <a:pt x="184" y="29"/>
                    <a:pt x="213" y="10"/>
                    <a:pt x="253" y="0"/>
                  </a:cubicBezTo>
                  <a:cubicBezTo>
                    <a:pt x="285" y="3"/>
                    <a:pt x="295" y="0"/>
                    <a:pt x="316" y="21"/>
                  </a:cubicBezTo>
                  <a:cubicBezTo>
                    <a:pt x="321" y="35"/>
                    <a:pt x="329" y="42"/>
                    <a:pt x="334" y="57"/>
                  </a:cubicBezTo>
                  <a:cubicBezTo>
                    <a:pt x="336" y="63"/>
                    <a:pt x="340" y="75"/>
                    <a:pt x="340" y="75"/>
                  </a:cubicBezTo>
                  <a:cubicBezTo>
                    <a:pt x="338" y="113"/>
                    <a:pt x="346" y="172"/>
                    <a:pt x="307" y="198"/>
                  </a:cubicBezTo>
                  <a:cubicBezTo>
                    <a:pt x="304" y="207"/>
                    <a:pt x="286" y="219"/>
                    <a:pt x="286" y="219"/>
                  </a:cubicBezTo>
                  <a:cubicBezTo>
                    <a:pt x="255" y="265"/>
                    <a:pt x="191" y="284"/>
                    <a:pt x="142" y="300"/>
                  </a:cubicBezTo>
                  <a:cubicBezTo>
                    <a:pt x="139" y="301"/>
                    <a:pt x="148" y="295"/>
                    <a:pt x="151" y="294"/>
                  </a:cubicBezTo>
                  <a:cubicBezTo>
                    <a:pt x="156" y="292"/>
                    <a:pt x="161" y="292"/>
                    <a:pt x="166" y="291"/>
                  </a:cubicBezTo>
                  <a:cubicBezTo>
                    <a:pt x="197" y="292"/>
                    <a:pt x="229" y="288"/>
                    <a:pt x="259" y="294"/>
                  </a:cubicBezTo>
                  <a:cubicBezTo>
                    <a:pt x="272" y="297"/>
                    <a:pt x="286" y="350"/>
                    <a:pt x="289" y="363"/>
                  </a:cubicBezTo>
                  <a:cubicBezTo>
                    <a:pt x="290" y="380"/>
                    <a:pt x="293" y="397"/>
                    <a:pt x="292" y="414"/>
                  </a:cubicBezTo>
                  <a:cubicBezTo>
                    <a:pt x="290" y="461"/>
                    <a:pt x="235" y="518"/>
                    <a:pt x="193" y="528"/>
                  </a:cubicBezTo>
                  <a:cubicBezTo>
                    <a:pt x="177" y="538"/>
                    <a:pt x="163" y="541"/>
                    <a:pt x="145" y="546"/>
                  </a:cubicBezTo>
                  <a:cubicBezTo>
                    <a:pt x="131" y="556"/>
                    <a:pt x="139" y="551"/>
                    <a:pt x="118" y="558"/>
                  </a:cubicBezTo>
                  <a:cubicBezTo>
                    <a:pt x="115" y="559"/>
                    <a:pt x="109" y="561"/>
                    <a:pt x="109" y="561"/>
                  </a:cubicBezTo>
                  <a:cubicBezTo>
                    <a:pt x="75" y="557"/>
                    <a:pt x="90" y="563"/>
                    <a:pt x="64" y="546"/>
                  </a:cubicBezTo>
                  <a:cubicBezTo>
                    <a:pt x="58" y="542"/>
                    <a:pt x="46" y="534"/>
                    <a:pt x="46" y="534"/>
                  </a:cubicBezTo>
                  <a:cubicBezTo>
                    <a:pt x="44" y="531"/>
                    <a:pt x="43" y="527"/>
                    <a:pt x="40" y="525"/>
                  </a:cubicBezTo>
                  <a:cubicBezTo>
                    <a:pt x="38" y="523"/>
                    <a:pt x="33" y="524"/>
                    <a:pt x="31" y="522"/>
                  </a:cubicBezTo>
                  <a:cubicBezTo>
                    <a:pt x="23" y="514"/>
                    <a:pt x="18" y="503"/>
                    <a:pt x="10" y="495"/>
                  </a:cubicBezTo>
                  <a:cubicBezTo>
                    <a:pt x="8" y="489"/>
                    <a:pt x="0" y="467"/>
                    <a:pt x="10" y="474"/>
                  </a:cubicBezTo>
                  <a:cubicBezTo>
                    <a:pt x="19" y="480"/>
                    <a:pt x="18" y="518"/>
                    <a:pt x="34" y="528"/>
                  </a:cubicBezTo>
                  <a:cubicBezTo>
                    <a:pt x="58" y="544"/>
                    <a:pt x="83" y="558"/>
                    <a:pt x="112" y="564"/>
                  </a:cubicBezTo>
                  <a:cubicBezTo>
                    <a:pt x="131" y="562"/>
                    <a:pt x="163" y="558"/>
                    <a:pt x="181" y="546"/>
                  </a:cubicBezTo>
                  <a:cubicBezTo>
                    <a:pt x="195" y="537"/>
                    <a:pt x="210" y="527"/>
                    <a:pt x="226" y="522"/>
                  </a:cubicBezTo>
                  <a:cubicBezTo>
                    <a:pt x="227" y="519"/>
                    <a:pt x="226" y="515"/>
                    <a:pt x="229" y="513"/>
                  </a:cubicBezTo>
                  <a:cubicBezTo>
                    <a:pt x="234" y="509"/>
                    <a:pt x="247" y="507"/>
                    <a:pt x="247" y="507"/>
                  </a:cubicBezTo>
                  <a:cubicBezTo>
                    <a:pt x="253" y="498"/>
                    <a:pt x="260" y="493"/>
                    <a:pt x="268" y="486"/>
                  </a:cubicBezTo>
                  <a:cubicBezTo>
                    <a:pt x="273" y="481"/>
                    <a:pt x="286" y="474"/>
                    <a:pt x="286" y="474"/>
                  </a:cubicBezTo>
                  <a:cubicBezTo>
                    <a:pt x="297" y="457"/>
                    <a:pt x="286" y="471"/>
                    <a:pt x="301" y="462"/>
                  </a:cubicBezTo>
                  <a:cubicBezTo>
                    <a:pt x="307" y="458"/>
                    <a:pt x="319" y="450"/>
                    <a:pt x="319" y="450"/>
                  </a:cubicBezTo>
                  <a:cubicBezTo>
                    <a:pt x="325" y="441"/>
                    <a:pt x="343" y="429"/>
                    <a:pt x="343" y="429"/>
                  </a:cubicBezTo>
                  <a:cubicBezTo>
                    <a:pt x="366" y="394"/>
                    <a:pt x="357" y="413"/>
                    <a:pt x="352" y="420"/>
                  </a:cubicBezTo>
                  <a:cubicBezTo>
                    <a:pt x="350" y="424"/>
                    <a:pt x="346" y="426"/>
                    <a:pt x="343" y="429"/>
                  </a:cubicBezTo>
                  <a:cubicBezTo>
                    <a:pt x="339" y="442"/>
                    <a:pt x="332" y="455"/>
                    <a:pt x="322" y="465"/>
                  </a:cubicBezTo>
                  <a:cubicBezTo>
                    <a:pt x="320" y="471"/>
                    <a:pt x="320" y="478"/>
                    <a:pt x="316" y="483"/>
                  </a:cubicBezTo>
                  <a:cubicBezTo>
                    <a:pt x="314" y="486"/>
                    <a:pt x="311" y="489"/>
                    <a:pt x="310" y="492"/>
                  </a:cubicBezTo>
                  <a:cubicBezTo>
                    <a:pt x="307" y="498"/>
                    <a:pt x="304" y="510"/>
                    <a:pt x="304" y="510"/>
                  </a:cubicBezTo>
                  <a:cubicBezTo>
                    <a:pt x="305" y="523"/>
                    <a:pt x="304" y="536"/>
                    <a:pt x="307" y="549"/>
                  </a:cubicBezTo>
                  <a:cubicBezTo>
                    <a:pt x="309" y="559"/>
                    <a:pt x="334" y="564"/>
                    <a:pt x="334" y="564"/>
                  </a:cubicBezTo>
                  <a:cubicBezTo>
                    <a:pt x="348" y="563"/>
                    <a:pt x="391" y="565"/>
                    <a:pt x="409" y="555"/>
                  </a:cubicBezTo>
                  <a:cubicBezTo>
                    <a:pt x="418" y="550"/>
                    <a:pt x="436" y="537"/>
                    <a:pt x="436" y="537"/>
                  </a:cubicBezTo>
                  <a:cubicBezTo>
                    <a:pt x="448" y="519"/>
                    <a:pt x="471" y="493"/>
                    <a:pt x="481" y="474"/>
                  </a:cubicBezTo>
                  <a:cubicBezTo>
                    <a:pt x="488" y="459"/>
                    <a:pt x="495" y="444"/>
                    <a:pt x="502" y="429"/>
                  </a:cubicBezTo>
                  <a:cubicBezTo>
                    <a:pt x="508" y="418"/>
                    <a:pt x="510" y="402"/>
                    <a:pt x="514" y="390"/>
                  </a:cubicBezTo>
                  <a:cubicBezTo>
                    <a:pt x="516" y="384"/>
                    <a:pt x="520" y="372"/>
                    <a:pt x="520" y="372"/>
                  </a:cubicBezTo>
                  <a:cubicBezTo>
                    <a:pt x="517" y="351"/>
                    <a:pt x="517" y="336"/>
                    <a:pt x="499" y="324"/>
                  </a:cubicBezTo>
                  <a:cubicBezTo>
                    <a:pt x="483" y="325"/>
                    <a:pt x="467" y="325"/>
                    <a:pt x="451" y="327"/>
                  </a:cubicBezTo>
                  <a:cubicBezTo>
                    <a:pt x="436" y="329"/>
                    <a:pt x="428" y="344"/>
                    <a:pt x="415" y="348"/>
                  </a:cubicBezTo>
                  <a:cubicBezTo>
                    <a:pt x="387" y="357"/>
                    <a:pt x="375" y="376"/>
                    <a:pt x="355" y="396"/>
                  </a:cubicBezTo>
                  <a:cubicBezTo>
                    <a:pt x="345" y="425"/>
                    <a:pt x="361" y="384"/>
                    <a:pt x="343" y="411"/>
                  </a:cubicBezTo>
                  <a:cubicBezTo>
                    <a:pt x="339" y="417"/>
                    <a:pt x="339" y="425"/>
                    <a:pt x="337" y="432"/>
                  </a:cubicBezTo>
                  <a:cubicBezTo>
                    <a:pt x="343" y="449"/>
                    <a:pt x="341" y="434"/>
                    <a:pt x="352" y="429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2" name="Freeform 19"/>
            <p:cNvSpPr>
              <a:spLocks/>
            </p:cNvSpPr>
            <p:nvPr/>
          </p:nvSpPr>
          <p:spPr bwMode="auto">
            <a:xfrm>
              <a:off x="1638" y="3543"/>
              <a:ext cx="123" cy="239"/>
            </a:xfrm>
            <a:custGeom>
              <a:avLst/>
              <a:gdLst>
                <a:gd name="T0" fmla="*/ 108 w 123"/>
                <a:gd name="T1" fmla="*/ 0 h 239"/>
                <a:gd name="T2" fmla="*/ 72 w 123"/>
                <a:gd name="T3" fmla="*/ 54 h 239"/>
                <a:gd name="T4" fmla="*/ 54 w 123"/>
                <a:gd name="T5" fmla="*/ 99 h 239"/>
                <a:gd name="T6" fmla="*/ 9 w 123"/>
                <a:gd name="T7" fmla="*/ 189 h 239"/>
                <a:gd name="T8" fmla="*/ 0 w 123"/>
                <a:gd name="T9" fmla="*/ 219 h 239"/>
                <a:gd name="T10" fmla="*/ 12 w 123"/>
                <a:gd name="T11" fmla="*/ 237 h 239"/>
                <a:gd name="T12" fmla="*/ 102 w 123"/>
                <a:gd name="T13" fmla="*/ 213 h 239"/>
                <a:gd name="T14" fmla="*/ 123 w 123"/>
                <a:gd name="T15" fmla="*/ 204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3"/>
                <a:gd name="T25" fmla="*/ 0 h 239"/>
                <a:gd name="T26" fmla="*/ 123 w 123"/>
                <a:gd name="T27" fmla="*/ 239 h 2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3" h="239">
                  <a:moveTo>
                    <a:pt x="108" y="0"/>
                  </a:moveTo>
                  <a:cubicBezTo>
                    <a:pt x="96" y="18"/>
                    <a:pt x="84" y="36"/>
                    <a:pt x="72" y="54"/>
                  </a:cubicBezTo>
                  <a:cubicBezTo>
                    <a:pt x="64" y="66"/>
                    <a:pt x="62" y="87"/>
                    <a:pt x="54" y="99"/>
                  </a:cubicBezTo>
                  <a:cubicBezTo>
                    <a:pt x="35" y="127"/>
                    <a:pt x="28" y="161"/>
                    <a:pt x="9" y="189"/>
                  </a:cubicBezTo>
                  <a:cubicBezTo>
                    <a:pt x="6" y="199"/>
                    <a:pt x="0" y="219"/>
                    <a:pt x="0" y="219"/>
                  </a:cubicBezTo>
                  <a:cubicBezTo>
                    <a:pt x="2" y="226"/>
                    <a:pt x="1" y="236"/>
                    <a:pt x="12" y="237"/>
                  </a:cubicBezTo>
                  <a:cubicBezTo>
                    <a:pt x="27" y="239"/>
                    <a:pt x="86" y="218"/>
                    <a:pt x="102" y="213"/>
                  </a:cubicBezTo>
                  <a:cubicBezTo>
                    <a:pt x="109" y="211"/>
                    <a:pt x="117" y="210"/>
                    <a:pt x="123" y="204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3" name="Freeform 20"/>
            <p:cNvSpPr>
              <a:spLocks/>
            </p:cNvSpPr>
            <p:nvPr/>
          </p:nvSpPr>
          <p:spPr bwMode="auto">
            <a:xfrm>
              <a:off x="2103" y="3519"/>
              <a:ext cx="255" cy="255"/>
            </a:xfrm>
            <a:custGeom>
              <a:avLst/>
              <a:gdLst>
                <a:gd name="T0" fmla="*/ 0 w 272"/>
                <a:gd name="T1" fmla="*/ 4 h 288"/>
                <a:gd name="T2" fmla="*/ 8 w 272"/>
                <a:gd name="T3" fmla="*/ 4 h 288"/>
                <a:gd name="T4" fmla="*/ 8 w 272"/>
                <a:gd name="T5" fmla="*/ 4 h 288"/>
                <a:gd name="T6" fmla="*/ 8 w 272"/>
                <a:gd name="T7" fmla="*/ 4 h 288"/>
                <a:gd name="T8" fmla="*/ 8 w 272"/>
                <a:gd name="T9" fmla="*/ 4 h 288"/>
                <a:gd name="T10" fmla="*/ 8 w 272"/>
                <a:gd name="T11" fmla="*/ 4 h 288"/>
                <a:gd name="T12" fmla="*/ 8 w 272"/>
                <a:gd name="T13" fmla="*/ 4 h 288"/>
                <a:gd name="T14" fmla="*/ 8 w 272"/>
                <a:gd name="T15" fmla="*/ 4 h 288"/>
                <a:gd name="T16" fmla="*/ 8 w 272"/>
                <a:gd name="T17" fmla="*/ 4 h 288"/>
                <a:gd name="T18" fmla="*/ 8 w 272"/>
                <a:gd name="T19" fmla="*/ 4 h 288"/>
                <a:gd name="T20" fmla="*/ 8 w 272"/>
                <a:gd name="T21" fmla="*/ 4 h 288"/>
                <a:gd name="T22" fmla="*/ 8 w 272"/>
                <a:gd name="T23" fmla="*/ 4 h 288"/>
                <a:gd name="T24" fmla="*/ 8 w 272"/>
                <a:gd name="T25" fmla="*/ 4 h 288"/>
                <a:gd name="T26" fmla="*/ 8 w 272"/>
                <a:gd name="T27" fmla="*/ 4 h 288"/>
                <a:gd name="T28" fmla="*/ 8 w 272"/>
                <a:gd name="T29" fmla="*/ 4 h 288"/>
                <a:gd name="T30" fmla="*/ 8 w 272"/>
                <a:gd name="T31" fmla="*/ 4 h 288"/>
                <a:gd name="T32" fmla="*/ 8 w 272"/>
                <a:gd name="T33" fmla="*/ 4 h 288"/>
                <a:gd name="T34" fmla="*/ 8 w 272"/>
                <a:gd name="T35" fmla="*/ 4 h 288"/>
                <a:gd name="T36" fmla="*/ 8 w 272"/>
                <a:gd name="T37" fmla="*/ 0 h 288"/>
                <a:gd name="T38" fmla="*/ 8 w 272"/>
                <a:gd name="T39" fmla="*/ 4 h 288"/>
                <a:gd name="T40" fmla="*/ 8 w 272"/>
                <a:gd name="T41" fmla="*/ 4 h 288"/>
                <a:gd name="T42" fmla="*/ 8 w 272"/>
                <a:gd name="T43" fmla="*/ 4 h 288"/>
                <a:gd name="T44" fmla="*/ 8 w 272"/>
                <a:gd name="T45" fmla="*/ 4 h 288"/>
                <a:gd name="T46" fmla="*/ 8 w 272"/>
                <a:gd name="T47" fmla="*/ 4 h 288"/>
                <a:gd name="T48" fmla="*/ 8 w 272"/>
                <a:gd name="T49" fmla="*/ 4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2"/>
                <a:gd name="T76" fmla="*/ 0 h 288"/>
                <a:gd name="T77" fmla="*/ 272 w 272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2" h="288">
                  <a:moveTo>
                    <a:pt x="0" y="240"/>
                  </a:moveTo>
                  <a:cubicBezTo>
                    <a:pt x="9" y="226"/>
                    <a:pt x="18" y="207"/>
                    <a:pt x="30" y="195"/>
                  </a:cubicBezTo>
                  <a:cubicBezTo>
                    <a:pt x="35" y="180"/>
                    <a:pt x="46" y="161"/>
                    <a:pt x="57" y="150"/>
                  </a:cubicBezTo>
                  <a:cubicBezTo>
                    <a:pt x="62" y="134"/>
                    <a:pt x="72" y="119"/>
                    <a:pt x="81" y="105"/>
                  </a:cubicBezTo>
                  <a:cubicBezTo>
                    <a:pt x="98" y="79"/>
                    <a:pt x="78" y="112"/>
                    <a:pt x="90" y="87"/>
                  </a:cubicBezTo>
                  <a:cubicBezTo>
                    <a:pt x="92" y="84"/>
                    <a:pt x="96" y="74"/>
                    <a:pt x="96" y="78"/>
                  </a:cubicBezTo>
                  <a:cubicBezTo>
                    <a:pt x="96" y="98"/>
                    <a:pt x="79" y="125"/>
                    <a:pt x="69" y="141"/>
                  </a:cubicBezTo>
                  <a:cubicBezTo>
                    <a:pt x="54" y="163"/>
                    <a:pt x="49" y="198"/>
                    <a:pt x="33" y="222"/>
                  </a:cubicBezTo>
                  <a:cubicBezTo>
                    <a:pt x="29" y="247"/>
                    <a:pt x="22" y="278"/>
                    <a:pt x="51" y="288"/>
                  </a:cubicBezTo>
                  <a:cubicBezTo>
                    <a:pt x="69" y="287"/>
                    <a:pt x="104" y="288"/>
                    <a:pt x="123" y="276"/>
                  </a:cubicBezTo>
                  <a:cubicBezTo>
                    <a:pt x="132" y="270"/>
                    <a:pt x="150" y="258"/>
                    <a:pt x="150" y="258"/>
                  </a:cubicBezTo>
                  <a:cubicBezTo>
                    <a:pt x="152" y="255"/>
                    <a:pt x="153" y="251"/>
                    <a:pt x="156" y="249"/>
                  </a:cubicBezTo>
                  <a:cubicBezTo>
                    <a:pt x="158" y="247"/>
                    <a:pt x="163" y="248"/>
                    <a:pt x="165" y="246"/>
                  </a:cubicBezTo>
                  <a:cubicBezTo>
                    <a:pt x="181" y="230"/>
                    <a:pt x="153" y="242"/>
                    <a:pt x="177" y="234"/>
                  </a:cubicBezTo>
                  <a:cubicBezTo>
                    <a:pt x="190" y="214"/>
                    <a:pt x="202" y="188"/>
                    <a:pt x="219" y="171"/>
                  </a:cubicBezTo>
                  <a:cubicBezTo>
                    <a:pt x="227" y="146"/>
                    <a:pt x="244" y="123"/>
                    <a:pt x="255" y="99"/>
                  </a:cubicBezTo>
                  <a:cubicBezTo>
                    <a:pt x="255" y="99"/>
                    <a:pt x="262" y="77"/>
                    <a:pt x="264" y="72"/>
                  </a:cubicBezTo>
                  <a:cubicBezTo>
                    <a:pt x="265" y="69"/>
                    <a:pt x="267" y="63"/>
                    <a:pt x="267" y="63"/>
                  </a:cubicBezTo>
                  <a:cubicBezTo>
                    <a:pt x="265" y="28"/>
                    <a:pt x="272" y="11"/>
                    <a:pt x="240" y="0"/>
                  </a:cubicBezTo>
                  <a:cubicBezTo>
                    <a:pt x="203" y="3"/>
                    <a:pt x="191" y="8"/>
                    <a:pt x="162" y="27"/>
                  </a:cubicBezTo>
                  <a:cubicBezTo>
                    <a:pt x="153" y="33"/>
                    <a:pt x="144" y="39"/>
                    <a:pt x="135" y="45"/>
                  </a:cubicBezTo>
                  <a:cubicBezTo>
                    <a:pt x="132" y="47"/>
                    <a:pt x="126" y="51"/>
                    <a:pt x="126" y="51"/>
                  </a:cubicBezTo>
                  <a:cubicBezTo>
                    <a:pt x="120" y="60"/>
                    <a:pt x="105" y="72"/>
                    <a:pt x="96" y="78"/>
                  </a:cubicBezTo>
                  <a:cubicBezTo>
                    <a:pt x="92" y="84"/>
                    <a:pt x="86" y="89"/>
                    <a:pt x="84" y="96"/>
                  </a:cubicBezTo>
                  <a:cubicBezTo>
                    <a:pt x="82" y="102"/>
                    <a:pt x="78" y="114"/>
                    <a:pt x="78" y="114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Freeform 21"/>
            <p:cNvSpPr>
              <a:spLocks/>
            </p:cNvSpPr>
            <p:nvPr/>
          </p:nvSpPr>
          <p:spPr bwMode="auto">
            <a:xfrm>
              <a:off x="2285" y="3522"/>
              <a:ext cx="484" cy="249"/>
            </a:xfrm>
            <a:custGeom>
              <a:avLst/>
              <a:gdLst>
                <a:gd name="T0" fmla="*/ 4 w 484"/>
                <a:gd name="T1" fmla="*/ 180 h 249"/>
                <a:gd name="T2" fmla="*/ 43 w 484"/>
                <a:gd name="T3" fmla="*/ 249 h 249"/>
                <a:gd name="T4" fmla="*/ 115 w 484"/>
                <a:gd name="T5" fmla="*/ 216 h 249"/>
                <a:gd name="T6" fmla="*/ 136 w 484"/>
                <a:gd name="T7" fmla="*/ 180 h 249"/>
                <a:gd name="T8" fmla="*/ 148 w 484"/>
                <a:gd name="T9" fmla="*/ 162 h 249"/>
                <a:gd name="T10" fmla="*/ 187 w 484"/>
                <a:gd name="T11" fmla="*/ 102 h 249"/>
                <a:gd name="T12" fmla="*/ 226 w 484"/>
                <a:gd name="T13" fmla="*/ 39 h 249"/>
                <a:gd name="T14" fmla="*/ 241 w 484"/>
                <a:gd name="T15" fmla="*/ 12 h 249"/>
                <a:gd name="T16" fmla="*/ 247 w 484"/>
                <a:gd name="T17" fmla="*/ 3 h 249"/>
                <a:gd name="T18" fmla="*/ 235 w 484"/>
                <a:gd name="T19" fmla="*/ 30 h 249"/>
                <a:gd name="T20" fmla="*/ 190 w 484"/>
                <a:gd name="T21" fmla="*/ 120 h 249"/>
                <a:gd name="T22" fmla="*/ 169 w 484"/>
                <a:gd name="T23" fmla="*/ 165 h 249"/>
                <a:gd name="T24" fmla="*/ 163 w 484"/>
                <a:gd name="T25" fmla="*/ 183 h 249"/>
                <a:gd name="T26" fmla="*/ 187 w 484"/>
                <a:gd name="T27" fmla="*/ 243 h 249"/>
                <a:gd name="T28" fmla="*/ 259 w 484"/>
                <a:gd name="T29" fmla="*/ 219 h 249"/>
                <a:gd name="T30" fmla="*/ 289 w 484"/>
                <a:gd name="T31" fmla="*/ 192 h 249"/>
                <a:gd name="T32" fmla="*/ 301 w 484"/>
                <a:gd name="T33" fmla="*/ 174 h 249"/>
                <a:gd name="T34" fmla="*/ 337 w 484"/>
                <a:gd name="T35" fmla="*/ 111 h 249"/>
                <a:gd name="T36" fmla="*/ 364 w 484"/>
                <a:gd name="T37" fmla="*/ 66 h 249"/>
                <a:gd name="T38" fmla="*/ 376 w 484"/>
                <a:gd name="T39" fmla="*/ 39 h 249"/>
                <a:gd name="T40" fmla="*/ 388 w 484"/>
                <a:gd name="T41" fmla="*/ 21 h 249"/>
                <a:gd name="T42" fmla="*/ 391 w 484"/>
                <a:gd name="T43" fmla="*/ 12 h 249"/>
                <a:gd name="T44" fmla="*/ 367 w 484"/>
                <a:gd name="T45" fmla="*/ 57 h 249"/>
                <a:gd name="T46" fmla="*/ 343 w 484"/>
                <a:gd name="T47" fmla="*/ 111 h 249"/>
                <a:gd name="T48" fmla="*/ 337 w 484"/>
                <a:gd name="T49" fmla="*/ 129 h 249"/>
                <a:gd name="T50" fmla="*/ 313 w 484"/>
                <a:gd name="T51" fmla="*/ 174 h 249"/>
                <a:gd name="T52" fmla="*/ 307 w 484"/>
                <a:gd name="T53" fmla="*/ 192 h 249"/>
                <a:gd name="T54" fmla="*/ 322 w 484"/>
                <a:gd name="T55" fmla="*/ 231 h 249"/>
                <a:gd name="T56" fmla="*/ 379 w 484"/>
                <a:gd name="T57" fmla="*/ 219 h 249"/>
                <a:gd name="T58" fmla="*/ 397 w 484"/>
                <a:gd name="T59" fmla="*/ 207 h 249"/>
                <a:gd name="T60" fmla="*/ 406 w 484"/>
                <a:gd name="T61" fmla="*/ 201 h 249"/>
                <a:gd name="T62" fmla="*/ 412 w 484"/>
                <a:gd name="T63" fmla="*/ 192 h 249"/>
                <a:gd name="T64" fmla="*/ 421 w 484"/>
                <a:gd name="T65" fmla="*/ 189 h 249"/>
                <a:gd name="T66" fmla="*/ 463 w 484"/>
                <a:gd name="T67" fmla="*/ 129 h 249"/>
                <a:gd name="T68" fmla="*/ 484 w 484"/>
                <a:gd name="T69" fmla="*/ 87 h 2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4"/>
                <a:gd name="T106" fmla="*/ 0 h 249"/>
                <a:gd name="T107" fmla="*/ 484 w 484"/>
                <a:gd name="T108" fmla="*/ 249 h 2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4" h="249">
                  <a:moveTo>
                    <a:pt x="4" y="180"/>
                  </a:moveTo>
                  <a:cubicBezTo>
                    <a:pt x="7" y="232"/>
                    <a:pt x="0" y="238"/>
                    <a:pt x="43" y="249"/>
                  </a:cubicBezTo>
                  <a:cubicBezTo>
                    <a:pt x="79" y="242"/>
                    <a:pt x="86" y="235"/>
                    <a:pt x="115" y="216"/>
                  </a:cubicBezTo>
                  <a:cubicBezTo>
                    <a:pt x="119" y="203"/>
                    <a:pt x="126" y="190"/>
                    <a:pt x="136" y="180"/>
                  </a:cubicBezTo>
                  <a:cubicBezTo>
                    <a:pt x="143" y="159"/>
                    <a:pt x="133" y="184"/>
                    <a:pt x="148" y="162"/>
                  </a:cubicBezTo>
                  <a:cubicBezTo>
                    <a:pt x="159" y="145"/>
                    <a:pt x="169" y="114"/>
                    <a:pt x="187" y="102"/>
                  </a:cubicBezTo>
                  <a:cubicBezTo>
                    <a:pt x="194" y="80"/>
                    <a:pt x="213" y="59"/>
                    <a:pt x="226" y="39"/>
                  </a:cubicBezTo>
                  <a:cubicBezTo>
                    <a:pt x="232" y="30"/>
                    <a:pt x="236" y="22"/>
                    <a:pt x="241" y="12"/>
                  </a:cubicBezTo>
                  <a:cubicBezTo>
                    <a:pt x="243" y="9"/>
                    <a:pt x="249" y="0"/>
                    <a:pt x="247" y="3"/>
                  </a:cubicBezTo>
                  <a:cubicBezTo>
                    <a:pt x="243" y="8"/>
                    <a:pt x="237" y="27"/>
                    <a:pt x="235" y="30"/>
                  </a:cubicBezTo>
                  <a:cubicBezTo>
                    <a:pt x="216" y="58"/>
                    <a:pt x="205" y="90"/>
                    <a:pt x="190" y="120"/>
                  </a:cubicBezTo>
                  <a:cubicBezTo>
                    <a:pt x="183" y="135"/>
                    <a:pt x="176" y="150"/>
                    <a:pt x="169" y="165"/>
                  </a:cubicBezTo>
                  <a:cubicBezTo>
                    <a:pt x="166" y="171"/>
                    <a:pt x="163" y="183"/>
                    <a:pt x="163" y="183"/>
                  </a:cubicBezTo>
                  <a:cubicBezTo>
                    <a:pt x="159" y="226"/>
                    <a:pt x="156" y="223"/>
                    <a:pt x="187" y="243"/>
                  </a:cubicBezTo>
                  <a:cubicBezTo>
                    <a:pt x="217" y="240"/>
                    <a:pt x="232" y="228"/>
                    <a:pt x="259" y="219"/>
                  </a:cubicBezTo>
                  <a:cubicBezTo>
                    <a:pt x="265" y="210"/>
                    <a:pt x="280" y="198"/>
                    <a:pt x="289" y="192"/>
                  </a:cubicBezTo>
                  <a:cubicBezTo>
                    <a:pt x="299" y="162"/>
                    <a:pt x="282" y="208"/>
                    <a:pt x="301" y="174"/>
                  </a:cubicBezTo>
                  <a:cubicBezTo>
                    <a:pt x="312" y="153"/>
                    <a:pt x="320" y="128"/>
                    <a:pt x="337" y="111"/>
                  </a:cubicBezTo>
                  <a:cubicBezTo>
                    <a:pt x="342" y="96"/>
                    <a:pt x="353" y="77"/>
                    <a:pt x="364" y="66"/>
                  </a:cubicBezTo>
                  <a:cubicBezTo>
                    <a:pt x="367" y="57"/>
                    <a:pt x="371" y="47"/>
                    <a:pt x="376" y="39"/>
                  </a:cubicBezTo>
                  <a:cubicBezTo>
                    <a:pt x="380" y="33"/>
                    <a:pt x="384" y="27"/>
                    <a:pt x="388" y="21"/>
                  </a:cubicBezTo>
                  <a:cubicBezTo>
                    <a:pt x="390" y="18"/>
                    <a:pt x="392" y="9"/>
                    <a:pt x="391" y="12"/>
                  </a:cubicBezTo>
                  <a:cubicBezTo>
                    <a:pt x="386" y="28"/>
                    <a:pt x="374" y="41"/>
                    <a:pt x="367" y="57"/>
                  </a:cubicBezTo>
                  <a:cubicBezTo>
                    <a:pt x="359" y="75"/>
                    <a:pt x="351" y="93"/>
                    <a:pt x="343" y="111"/>
                  </a:cubicBezTo>
                  <a:cubicBezTo>
                    <a:pt x="340" y="117"/>
                    <a:pt x="341" y="124"/>
                    <a:pt x="337" y="129"/>
                  </a:cubicBezTo>
                  <a:cubicBezTo>
                    <a:pt x="327" y="144"/>
                    <a:pt x="320" y="158"/>
                    <a:pt x="313" y="174"/>
                  </a:cubicBezTo>
                  <a:cubicBezTo>
                    <a:pt x="310" y="180"/>
                    <a:pt x="307" y="192"/>
                    <a:pt x="307" y="192"/>
                  </a:cubicBezTo>
                  <a:cubicBezTo>
                    <a:pt x="309" y="210"/>
                    <a:pt x="305" y="225"/>
                    <a:pt x="322" y="231"/>
                  </a:cubicBezTo>
                  <a:cubicBezTo>
                    <a:pt x="338" y="229"/>
                    <a:pt x="364" y="229"/>
                    <a:pt x="379" y="219"/>
                  </a:cubicBezTo>
                  <a:cubicBezTo>
                    <a:pt x="385" y="215"/>
                    <a:pt x="391" y="211"/>
                    <a:pt x="397" y="207"/>
                  </a:cubicBezTo>
                  <a:cubicBezTo>
                    <a:pt x="400" y="205"/>
                    <a:pt x="406" y="201"/>
                    <a:pt x="406" y="201"/>
                  </a:cubicBezTo>
                  <a:cubicBezTo>
                    <a:pt x="408" y="198"/>
                    <a:pt x="409" y="194"/>
                    <a:pt x="412" y="192"/>
                  </a:cubicBezTo>
                  <a:cubicBezTo>
                    <a:pt x="414" y="190"/>
                    <a:pt x="419" y="191"/>
                    <a:pt x="421" y="189"/>
                  </a:cubicBezTo>
                  <a:cubicBezTo>
                    <a:pt x="438" y="172"/>
                    <a:pt x="444" y="142"/>
                    <a:pt x="463" y="129"/>
                  </a:cubicBezTo>
                  <a:cubicBezTo>
                    <a:pt x="466" y="115"/>
                    <a:pt x="474" y="97"/>
                    <a:pt x="484" y="87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5" name="Freeform 22"/>
            <p:cNvSpPr>
              <a:spLocks/>
            </p:cNvSpPr>
            <p:nvPr/>
          </p:nvSpPr>
          <p:spPr bwMode="auto">
            <a:xfrm>
              <a:off x="2742" y="3501"/>
              <a:ext cx="214" cy="264"/>
            </a:xfrm>
            <a:custGeom>
              <a:avLst/>
              <a:gdLst>
                <a:gd name="T0" fmla="*/ 96 w 214"/>
                <a:gd name="T1" fmla="*/ 9 h 264"/>
                <a:gd name="T2" fmla="*/ 45 w 214"/>
                <a:gd name="T3" fmla="*/ 75 h 264"/>
                <a:gd name="T4" fmla="*/ 3 w 214"/>
                <a:gd name="T5" fmla="*/ 168 h 264"/>
                <a:gd name="T6" fmla="*/ 9 w 214"/>
                <a:gd name="T7" fmla="*/ 243 h 264"/>
                <a:gd name="T8" fmla="*/ 33 w 214"/>
                <a:gd name="T9" fmla="*/ 264 h 264"/>
                <a:gd name="T10" fmla="*/ 102 w 214"/>
                <a:gd name="T11" fmla="*/ 246 h 264"/>
                <a:gd name="T12" fmla="*/ 135 w 214"/>
                <a:gd name="T13" fmla="*/ 225 h 264"/>
                <a:gd name="T14" fmla="*/ 147 w 214"/>
                <a:gd name="T15" fmla="*/ 213 h 264"/>
                <a:gd name="T16" fmla="*/ 150 w 214"/>
                <a:gd name="T17" fmla="*/ 204 h 264"/>
                <a:gd name="T18" fmla="*/ 177 w 214"/>
                <a:gd name="T19" fmla="*/ 159 h 264"/>
                <a:gd name="T20" fmla="*/ 183 w 214"/>
                <a:gd name="T21" fmla="*/ 141 h 264"/>
                <a:gd name="T22" fmla="*/ 195 w 214"/>
                <a:gd name="T23" fmla="*/ 114 h 264"/>
                <a:gd name="T24" fmla="*/ 201 w 214"/>
                <a:gd name="T25" fmla="*/ 96 h 264"/>
                <a:gd name="T26" fmla="*/ 180 w 214"/>
                <a:gd name="T27" fmla="*/ 0 h 264"/>
                <a:gd name="T28" fmla="*/ 123 w 214"/>
                <a:gd name="T29" fmla="*/ 3 h 264"/>
                <a:gd name="T30" fmla="*/ 96 w 214"/>
                <a:gd name="T31" fmla="*/ 9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4"/>
                <a:gd name="T49" fmla="*/ 0 h 264"/>
                <a:gd name="T50" fmla="*/ 214 w 214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4" h="264">
                  <a:moveTo>
                    <a:pt x="96" y="9"/>
                  </a:moveTo>
                  <a:cubicBezTo>
                    <a:pt x="71" y="26"/>
                    <a:pt x="69" y="59"/>
                    <a:pt x="45" y="75"/>
                  </a:cubicBezTo>
                  <a:cubicBezTo>
                    <a:pt x="26" y="104"/>
                    <a:pt x="11" y="134"/>
                    <a:pt x="3" y="168"/>
                  </a:cubicBezTo>
                  <a:cubicBezTo>
                    <a:pt x="0" y="197"/>
                    <a:pt x="0" y="216"/>
                    <a:pt x="9" y="243"/>
                  </a:cubicBezTo>
                  <a:cubicBezTo>
                    <a:pt x="12" y="253"/>
                    <a:pt x="33" y="264"/>
                    <a:pt x="33" y="264"/>
                  </a:cubicBezTo>
                  <a:cubicBezTo>
                    <a:pt x="63" y="261"/>
                    <a:pt x="76" y="255"/>
                    <a:pt x="102" y="246"/>
                  </a:cubicBezTo>
                  <a:cubicBezTo>
                    <a:pt x="109" y="235"/>
                    <a:pt x="122" y="229"/>
                    <a:pt x="135" y="225"/>
                  </a:cubicBezTo>
                  <a:cubicBezTo>
                    <a:pt x="143" y="201"/>
                    <a:pt x="131" y="229"/>
                    <a:pt x="147" y="213"/>
                  </a:cubicBezTo>
                  <a:cubicBezTo>
                    <a:pt x="149" y="211"/>
                    <a:pt x="148" y="207"/>
                    <a:pt x="150" y="204"/>
                  </a:cubicBezTo>
                  <a:cubicBezTo>
                    <a:pt x="158" y="189"/>
                    <a:pt x="168" y="173"/>
                    <a:pt x="177" y="159"/>
                  </a:cubicBezTo>
                  <a:cubicBezTo>
                    <a:pt x="181" y="154"/>
                    <a:pt x="179" y="146"/>
                    <a:pt x="183" y="141"/>
                  </a:cubicBezTo>
                  <a:cubicBezTo>
                    <a:pt x="193" y="127"/>
                    <a:pt x="188" y="135"/>
                    <a:pt x="195" y="114"/>
                  </a:cubicBezTo>
                  <a:cubicBezTo>
                    <a:pt x="197" y="108"/>
                    <a:pt x="201" y="96"/>
                    <a:pt x="201" y="96"/>
                  </a:cubicBezTo>
                  <a:cubicBezTo>
                    <a:pt x="200" y="79"/>
                    <a:pt x="214" y="11"/>
                    <a:pt x="180" y="0"/>
                  </a:cubicBezTo>
                  <a:cubicBezTo>
                    <a:pt x="161" y="1"/>
                    <a:pt x="142" y="1"/>
                    <a:pt x="123" y="3"/>
                  </a:cubicBezTo>
                  <a:cubicBezTo>
                    <a:pt x="122" y="3"/>
                    <a:pt x="96" y="17"/>
                    <a:pt x="96" y="9"/>
                  </a:cubicBez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Freeform 23"/>
            <p:cNvSpPr>
              <a:spLocks/>
            </p:cNvSpPr>
            <p:nvPr/>
          </p:nvSpPr>
          <p:spPr bwMode="auto">
            <a:xfrm>
              <a:off x="2904" y="3510"/>
              <a:ext cx="408" cy="252"/>
            </a:xfrm>
            <a:custGeom>
              <a:avLst/>
              <a:gdLst>
                <a:gd name="T0" fmla="*/ 0 w 408"/>
                <a:gd name="T1" fmla="*/ 186 h 252"/>
                <a:gd name="T2" fmla="*/ 42 w 408"/>
                <a:gd name="T3" fmla="*/ 252 h 252"/>
                <a:gd name="T4" fmla="*/ 78 w 408"/>
                <a:gd name="T5" fmla="*/ 246 h 252"/>
                <a:gd name="T6" fmla="*/ 96 w 408"/>
                <a:gd name="T7" fmla="*/ 234 h 252"/>
                <a:gd name="T8" fmla="*/ 150 w 408"/>
                <a:gd name="T9" fmla="*/ 153 h 252"/>
                <a:gd name="T10" fmla="*/ 165 w 408"/>
                <a:gd name="T11" fmla="*/ 126 h 252"/>
                <a:gd name="T12" fmla="*/ 177 w 408"/>
                <a:gd name="T13" fmla="*/ 108 h 252"/>
                <a:gd name="T14" fmla="*/ 210 w 408"/>
                <a:gd name="T15" fmla="*/ 39 h 252"/>
                <a:gd name="T16" fmla="*/ 222 w 408"/>
                <a:gd name="T17" fmla="*/ 21 h 252"/>
                <a:gd name="T18" fmla="*/ 225 w 408"/>
                <a:gd name="T19" fmla="*/ 12 h 252"/>
                <a:gd name="T20" fmla="*/ 231 w 408"/>
                <a:gd name="T21" fmla="*/ 3 h 252"/>
                <a:gd name="T22" fmla="*/ 213 w 408"/>
                <a:gd name="T23" fmla="*/ 60 h 252"/>
                <a:gd name="T24" fmla="*/ 201 w 408"/>
                <a:gd name="T25" fmla="*/ 78 h 252"/>
                <a:gd name="T26" fmla="*/ 189 w 408"/>
                <a:gd name="T27" fmla="*/ 108 h 252"/>
                <a:gd name="T28" fmla="*/ 174 w 408"/>
                <a:gd name="T29" fmla="*/ 147 h 252"/>
                <a:gd name="T30" fmla="*/ 189 w 408"/>
                <a:gd name="T31" fmla="*/ 249 h 252"/>
                <a:gd name="T32" fmla="*/ 240 w 408"/>
                <a:gd name="T33" fmla="*/ 237 h 252"/>
                <a:gd name="T34" fmla="*/ 264 w 408"/>
                <a:gd name="T35" fmla="*/ 210 h 252"/>
                <a:gd name="T36" fmla="*/ 306 w 408"/>
                <a:gd name="T37" fmla="*/ 147 h 252"/>
                <a:gd name="T38" fmla="*/ 342 w 408"/>
                <a:gd name="T39" fmla="*/ 90 h 252"/>
                <a:gd name="T40" fmla="*/ 366 w 408"/>
                <a:gd name="T41" fmla="*/ 45 h 252"/>
                <a:gd name="T42" fmla="*/ 378 w 408"/>
                <a:gd name="T43" fmla="*/ 27 h 252"/>
                <a:gd name="T44" fmla="*/ 384 w 408"/>
                <a:gd name="T45" fmla="*/ 18 h 252"/>
                <a:gd name="T46" fmla="*/ 366 w 408"/>
                <a:gd name="T47" fmla="*/ 54 h 252"/>
                <a:gd name="T48" fmla="*/ 333 w 408"/>
                <a:gd name="T49" fmla="*/ 126 h 252"/>
                <a:gd name="T50" fmla="*/ 318 w 408"/>
                <a:gd name="T51" fmla="*/ 162 h 252"/>
                <a:gd name="T52" fmla="*/ 312 w 408"/>
                <a:gd name="T53" fmla="*/ 180 h 252"/>
                <a:gd name="T54" fmla="*/ 318 w 408"/>
                <a:gd name="T55" fmla="*/ 249 h 252"/>
                <a:gd name="T56" fmla="*/ 360 w 408"/>
                <a:gd name="T57" fmla="*/ 240 h 252"/>
                <a:gd name="T58" fmla="*/ 408 w 408"/>
                <a:gd name="T59" fmla="*/ 213 h 2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8"/>
                <a:gd name="T91" fmla="*/ 0 h 252"/>
                <a:gd name="T92" fmla="*/ 408 w 408"/>
                <a:gd name="T93" fmla="*/ 252 h 2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8" h="252">
                  <a:moveTo>
                    <a:pt x="0" y="186"/>
                  </a:moveTo>
                  <a:cubicBezTo>
                    <a:pt x="4" y="229"/>
                    <a:pt x="4" y="239"/>
                    <a:pt x="42" y="252"/>
                  </a:cubicBezTo>
                  <a:cubicBezTo>
                    <a:pt x="47" y="251"/>
                    <a:pt x="69" y="251"/>
                    <a:pt x="78" y="246"/>
                  </a:cubicBezTo>
                  <a:cubicBezTo>
                    <a:pt x="84" y="242"/>
                    <a:pt x="96" y="234"/>
                    <a:pt x="96" y="234"/>
                  </a:cubicBezTo>
                  <a:cubicBezTo>
                    <a:pt x="114" y="207"/>
                    <a:pt x="132" y="180"/>
                    <a:pt x="150" y="153"/>
                  </a:cubicBezTo>
                  <a:cubicBezTo>
                    <a:pt x="156" y="144"/>
                    <a:pt x="159" y="135"/>
                    <a:pt x="165" y="126"/>
                  </a:cubicBezTo>
                  <a:cubicBezTo>
                    <a:pt x="169" y="120"/>
                    <a:pt x="177" y="108"/>
                    <a:pt x="177" y="108"/>
                  </a:cubicBezTo>
                  <a:cubicBezTo>
                    <a:pt x="183" y="85"/>
                    <a:pt x="199" y="60"/>
                    <a:pt x="210" y="39"/>
                  </a:cubicBezTo>
                  <a:cubicBezTo>
                    <a:pt x="214" y="33"/>
                    <a:pt x="220" y="28"/>
                    <a:pt x="222" y="21"/>
                  </a:cubicBezTo>
                  <a:cubicBezTo>
                    <a:pt x="223" y="18"/>
                    <a:pt x="224" y="15"/>
                    <a:pt x="225" y="12"/>
                  </a:cubicBezTo>
                  <a:cubicBezTo>
                    <a:pt x="227" y="9"/>
                    <a:pt x="232" y="0"/>
                    <a:pt x="231" y="3"/>
                  </a:cubicBezTo>
                  <a:cubicBezTo>
                    <a:pt x="225" y="22"/>
                    <a:pt x="219" y="41"/>
                    <a:pt x="213" y="60"/>
                  </a:cubicBezTo>
                  <a:cubicBezTo>
                    <a:pt x="211" y="67"/>
                    <a:pt x="201" y="78"/>
                    <a:pt x="201" y="78"/>
                  </a:cubicBezTo>
                  <a:cubicBezTo>
                    <a:pt x="198" y="90"/>
                    <a:pt x="196" y="98"/>
                    <a:pt x="189" y="108"/>
                  </a:cubicBezTo>
                  <a:cubicBezTo>
                    <a:pt x="185" y="122"/>
                    <a:pt x="182" y="135"/>
                    <a:pt x="174" y="147"/>
                  </a:cubicBezTo>
                  <a:cubicBezTo>
                    <a:pt x="171" y="180"/>
                    <a:pt x="157" y="228"/>
                    <a:pt x="189" y="249"/>
                  </a:cubicBezTo>
                  <a:cubicBezTo>
                    <a:pt x="220" y="246"/>
                    <a:pt x="217" y="245"/>
                    <a:pt x="240" y="237"/>
                  </a:cubicBezTo>
                  <a:cubicBezTo>
                    <a:pt x="251" y="221"/>
                    <a:pt x="243" y="231"/>
                    <a:pt x="264" y="210"/>
                  </a:cubicBezTo>
                  <a:cubicBezTo>
                    <a:pt x="280" y="194"/>
                    <a:pt x="293" y="167"/>
                    <a:pt x="306" y="147"/>
                  </a:cubicBezTo>
                  <a:cubicBezTo>
                    <a:pt x="319" y="128"/>
                    <a:pt x="322" y="103"/>
                    <a:pt x="342" y="90"/>
                  </a:cubicBezTo>
                  <a:cubicBezTo>
                    <a:pt x="347" y="75"/>
                    <a:pt x="358" y="59"/>
                    <a:pt x="366" y="45"/>
                  </a:cubicBezTo>
                  <a:cubicBezTo>
                    <a:pt x="370" y="39"/>
                    <a:pt x="374" y="33"/>
                    <a:pt x="378" y="27"/>
                  </a:cubicBezTo>
                  <a:cubicBezTo>
                    <a:pt x="380" y="24"/>
                    <a:pt x="385" y="15"/>
                    <a:pt x="384" y="18"/>
                  </a:cubicBezTo>
                  <a:cubicBezTo>
                    <a:pt x="380" y="31"/>
                    <a:pt x="372" y="42"/>
                    <a:pt x="366" y="54"/>
                  </a:cubicBezTo>
                  <a:cubicBezTo>
                    <a:pt x="355" y="78"/>
                    <a:pt x="345" y="102"/>
                    <a:pt x="333" y="126"/>
                  </a:cubicBezTo>
                  <a:cubicBezTo>
                    <a:pt x="327" y="138"/>
                    <a:pt x="322" y="149"/>
                    <a:pt x="318" y="162"/>
                  </a:cubicBezTo>
                  <a:cubicBezTo>
                    <a:pt x="316" y="168"/>
                    <a:pt x="312" y="180"/>
                    <a:pt x="312" y="180"/>
                  </a:cubicBezTo>
                  <a:cubicBezTo>
                    <a:pt x="310" y="211"/>
                    <a:pt x="303" y="226"/>
                    <a:pt x="318" y="249"/>
                  </a:cubicBezTo>
                  <a:cubicBezTo>
                    <a:pt x="328" y="248"/>
                    <a:pt x="350" y="247"/>
                    <a:pt x="360" y="240"/>
                  </a:cubicBezTo>
                  <a:cubicBezTo>
                    <a:pt x="370" y="234"/>
                    <a:pt x="398" y="213"/>
                    <a:pt x="408" y="213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7" name="Freeform 24"/>
            <p:cNvSpPr>
              <a:spLocks/>
            </p:cNvSpPr>
            <p:nvPr/>
          </p:nvSpPr>
          <p:spPr bwMode="auto">
            <a:xfrm>
              <a:off x="3456" y="3477"/>
              <a:ext cx="213" cy="621"/>
            </a:xfrm>
            <a:custGeom>
              <a:avLst/>
              <a:gdLst>
                <a:gd name="T0" fmla="*/ 213 w 213"/>
                <a:gd name="T1" fmla="*/ 0 h 621"/>
                <a:gd name="T2" fmla="*/ 186 w 213"/>
                <a:gd name="T3" fmla="*/ 69 h 621"/>
                <a:gd name="T4" fmla="*/ 171 w 213"/>
                <a:gd name="T5" fmla="*/ 108 h 621"/>
                <a:gd name="T6" fmla="*/ 165 w 213"/>
                <a:gd name="T7" fmla="*/ 141 h 621"/>
                <a:gd name="T8" fmla="*/ 156 w 213"/>
                <a:gd name="T9" fmla="*/ 168 h 621"/>
                <a:gd name="T10" fmla="*/ 51 w 213"/>
                <a:gd name="T11" fmla="*/ 462 h 621"/>
                <a:gd name="T12" fmla="*/ 18 w 213"/>
                <a:gd name="T13" fmla="*/ 567 h 621"/>
                <a:gd name="T14" fmla="*/ 6 w 213"/>
                <a:gd name="T15" fmla="*/ 603 h 621"/>
                <a:gd name="T16" fmla="*/ 0 w 213"/>
                <a:gd name="T17" fmla="*/ 621 h 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3"/>
                <a:gd name="T28" fmla="*/ 0 h 621"/>
                <a:gd name="T29" fmla="*/ 213 w 213"/>
                <a:gd name="T30" fmla="*/ 621 h 6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3" h="621">
                  <a:moveTo>
                    <a:pt x="213" y="0"/>
                  </a:moveTo>
                  <a:cubicBezTo>
                    <a:pt x="207" y="22"/>
                    <a:pt x="199" y="50"/>
                    <a:pt x="186" y="69"/>
                  </a:cubicBezTo>
                  <a:cubicBezTo>
                    <a:pt x="182" y="83"/>
                    <a:pt x="179" y="96"/>
                    <a:pt x="171" y="108"/>
                  </a:cubicBezTo>
                  <a:cubicBezTo>
                    <a:pt x="169" y="119"/>
                    <a:pt x="168" y="130"/>
                    <a:pt x="165" y="141"/>
                  </a:cubicBezTo>
                  <a:cubicBezTo>
                    <a:pt x="163" y="150"/>
                    <a:pt x="156" y="168"/>
                    <a:pt x="156" y="168"/>
                  </a:cubicBezTo>
                  <a:cubicBezTo>
                    <a:pt x="141" y="273"/>
                    <a:pt x="81" y="362"/>
                    <a:pt x="51" y="462"/>
                  </a:cubicBezTo>
                  <a:cubicBezTo>
                    <a:pt x="40" y="497"/>
                    <a:pt x="30" y="532"/>
                    <a:pt x="18" y="567"/>
                  </a:cubicBezTo>
                  <a:cubicBezTo>
                    <a:pt x="14" y="579"/>
                    <a:pt x="10" y="591"/>
                    <a:pt x="6" y="603"/>
                  </a:cubicBezTo>
                  <a:cubicBezTo>
                    <a:pt x="4" y="609"/>
                    <a:pt x="0" y="621"/>
                    <a:pt x="0" y="621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Freeform 25"/>
            <p:cNvSpPr>
              <a:spLocks/>
            </p:cNvSpPr>
            <p:nvPr/>
          </p:nvSpPr>
          <p:spPr bwMode="auto">
            <a:xfrm>
              <a:off x="3593" y="3480"/>
              <a:ext cx="247" cy="309"/>
            </a:xfrm>
            <a:custGeom>
              <a:avLst/>
              <a:gdLst>
                <a:gd name="T0" fmla="*/ 13 w 247"/>
                <a:gd name="T1" fmla="*/ 183 h 309"/>
                <a:gd name="T2" fmla="*/ 70 w 247"/>
                <a:gd name="T3" fmla="*/ 57 h 309"/>
                <a:gd name="T4" fmla="*/ 82 w 247"/>
                <a:gd name="T5" fmla="*/ 39 h 309"/>
                <a:gd name="T6" fmla="*/ 127 w 247"/>
                <a:gd name="T7" fmla="*/ 9 h 309"/>
                <a:gd name="T8" fmla="*/ 154 w 247"/>
                <a:gd name="T9" fmla="*/ 0 h 309"/>
                <a:gd name="T10" fmla="*/ 199 w 247"/>
                <a:gd name="T11" fmla="*/ 6 h 309"/>
                <a:gd name="T12" fmla="*/ 217 w 247"/>
                <a:gd name="T13" fmla="*/ 18 h 309"/>
                <a:gd name="T14" fmla="*/ 247 w 247"/>
                <a:gd name="T15" fmla="*/ 87 h 309"/>
                <a:gd name="T16" fmla="*/ 199 w 247"/>
                <a:gd name="T17" fmla="*/ 231 h 309"/>
                <a:gd name="T18" fmla="*/ 148 w 247"/>
                <a:gd name="T19" fmla="*/ 297 h 309"/>
                <a:gd name="T20" fmla="*/ 130 w 247"/>
                <a:gd name="T21" fmla="*/ 303 h 309"/>
                <a:gd name="T22" fmla="*/ 106 w 247"/>
                <a:gd name="T23" fmla="*/ 309 h 309"/>
                <a:gd name="T24" fmla="*/ 61 w 247"/>
                <a:gd name="T25" fmla="*/ 306 h 309"/>
                <a:gd name="T26" fmla="*/ 37 w 247"/>
                <a:gd name="T27" fmla="*/ 300 h 309"/>
                <a:gd name="T28" fmla="*/ 13 w 247"/>
                <a:gd name="T29" fmla="*/ 279 h 309"/>
                <a:gd name="T30" fmla="*/ 7 w 247"/>
                <a:gd name="T31" fmla="*/ 261 h 309"/>
                <a:gd name="T32" fmla="*/ 4 w 247"/>
                <a:gd name="T33" fmla="*/ 252 h 309"/>
                <a:gd name="T34" fmla="*/ 10 w 247"/>
                <a:gd name="T35" fmla="*/ 219 h 3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7"/>
                <a:gd name="T55" fmla="*/ 0 h 309"/>
                <a:gd name="T56" fmla="*/ 247 w 247"/>
                <a:gd name="T57" fmla="*/ 309 h 3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7" h="309">
                  <a:moveTo>
                    <a:pt x="13" y="183"/>
                  </a:moveTo>
                  <a:cubicBezTo>
                    <a:pt x="39" y="144"/>
                    <a:pt x="40" y="96"/>
                    <a:pt x="70" y="57"/>
                  </a:cubicBezTo>
                  <a:cubicBezTo>
                    <a:pt x="74" y="51"/>
                    <a:pt x="76" y="43"/>
                    <a:pt x="82" y="39"/>
                  </a:cubicBezTo>
                  <a:cubicBezTo>
                    <a:pt x="97" y="29"/>
                    <a:pt x="110" y="16"/>
                    <a:pt x="127" y="9"/>
                  </a:cubicBezTo>
                  <a:cubicBezTo>
                    <a:pt x="136" y="5"/>
                    <a:pt x="154" y="0"/>
                    <a:pt x="154" y="0"/>
                  </a:cubicBezTo>
                  <a:cubicBezTo>
                    <a:pt x="157" y="0"/>
                    <a:pt x="188" y="0"/>
                    <a:pt x="199" y="6"/>
                  </a:cubicBezTo>
                  <a:cubicBezTo>
                    <a:pt x="205" y="10"/>
                    <a:pt x="217" y="18"/>
                    <a:pt x="217" y="18"/>
                  </a:cubicBezTo>
                  <a:cubicBezTo>
                    <a:pt x="232" y="41"/>
                    <a:pt x="242" y="60"/>
                    <a:pt x="247" y="87"/>
                  </a:cubicBezTo>
                  <a:cubicBezTo>
                    <a:pt x="243" y="128"/>
                    <a:pt x="230" y="200"/>
                    <a:pt x="199" y="231"/>
                  </a:cubicBezTo>
                  <a:cubicBezTo>
                    <a:pt x="189" y="261"/>
                    <a:pt x="175" y="279"/>
                    <a:pt x="148" y="297"/>
                  </a:cubicBezTo>
                  <a:cubicBezTo>
                    <a:pt x="143" y="301"/>
                    <a:pt x="136" y="301"/>
                    <a:pt x="130" y="303"/>
                  </a:cubicBezTo>
                  <a:cubicBezTo>
                    <a:pt x="122" y="306"/>
                    <a:pt x="106" y="309"/>
                    <a:pt x="106" y="309"/>
                  </a:cubicBezTo>
                  <a:cubicBezTo>
                    <a:pt x="91" y="308"/>
                    <a:pt x="76" y="308"/>
                    <a:pt x="61" y="306"/>
                  </a:cubicBezTo>
                  <a:cubicBezTo>
                    <a:pt x="53" y="305"/>
                    <a:pt x="37" y="300"/>
                    <a:pt x="37" y="300"/>
                  </a:cubicBezTo>
                  <a:cubicBezTo>
                    <a:pt x="25" y="292"/>
                    <a:pt x="18" y="291"/>
                    <a:pt x="13" y="279"/>
                  </a:cubicBezTo>
                  <a:cubicBezTo>
                    <a:pt x="10" y="273"/>
                    <a:pt x="9" y="267"/>
                    <a:pt x="7" y="261"/>
                  </a:cubicBezTo>
                  <a:cubicBezTo>
                    <a:pt x="6" y="258"/>
                    <a:pt x="4" y="252"/>
                    <a:pt x="4" y="252"/>
                  </a:cubicBezTo>
                  <a:cubicBezTo>
                    <a:pt x="7" y="221"/>
                    <a:pt x="0" y="229"/>
                    <a:pt x="10" y="219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Freeform 26"/>
            <p:cNvSpPr>
              <a:spLocks/>
            </p:cNvSpPr>
            <p:nvPr/>
          </p:nvSpPr>
          <p:spPr bwMode="auto">
            <a:xfrm>
              <a:off x="3882" y="3453"/>
              <a:ext cx="238" cy="312"/>
            </a:xfrm>
            <a:custGeom>
              <a:avLst/>
              <a:gdLst>
                <a:gd name="T0" fmla="*/ 56354 w 214"/>
                <a:gd name="T1" fmla="*/ 203110 h 264"/>
                <a:gd name="T2" fmla="*/ 26778 w 214"/>
                <a:gd name="T3" fmla="*/ 1700088 h 264"/>
                <a:gd name="T4" fmla="*/ 3 w 214"/>
                <a:gd name="T5" fmla="*/ 3806187 h 264"/>
                <a:gd name="T6" fmla="*/ 4976 w 214"/>
                <a:gd name="T7" fmla="*/ 5474257 h 264"/>
                <a:gd name="T8" fmla="*/ 19819 w 214"/>
                <a:gd name="T9" fmla="*/ 5960514 h 264"/>
                <a:gd name="T10" fmla="*/ 60139 w 214"/>
                <a:gd name="T11" fmla="*/ 5549123 h 264"/>
                <a:gd name="T12" fmla="*/ 80067 w 214"/>
                <a:gd name="T13" fmla="*/ 5058031 h 264"/>
                <a:gd name="T14" fmla="*/ 86214 w 214"/>
                <a:gd name="T15" fmla="*/ 4814575 h 264"/>
                <a:gd name="T16" fmla="*/ 89046 w 214"/>
                <a:gd name="T17" fmla="*/ 4594551 h 264"/>
                <a:gd name="T18" fmla="*/ 104405 w 214"/>
                <a:gd name="T19" fmla="*/ 3588016 h 264"/>
                <a:gd name="T20" fmla="*/ 107522 w 214"/>
                <a:gd name="T21" fmla="*/ 3179641 h 264"/>
                <a:gd name="T22" fmla="*/ 114410 w 214"/>
                <a:gd name="T23" fmla="*/ 2585419 h 264"/>
                <a:gd name="T24" fmla="*/ 118595 w 214"/>
                <a:gd name="T25" fmla="*/ 2152009 h 264"/>
                <a:gd name="T26" fmla="*/ 105361 w 214"/>
                <a:gd name="T27" fmla="*/ 0 h 264"/>
                <a:gd name="T28" fmla="*/ 72203 w 214"/>
                <a:gd name="T29" fmla="*/ 74546 h 264"/>
                <a:gd name="T30" fmla="*/ 56354 w 214"/>
                <a:gd name="T31" fmla="*/ 203110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4"/>
                <a:gd name="T49" fmla="*/ 0 h 264"/>
                <a:gd name="T50" fmla="*/ 214 w 214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4" h="264">
                  <a:moveTo>
                    <a:pt x="96" y="9"/>
                  </a:moveTo>
                  <a:cubicBezTo>
                    <a:pt x="71" y="26"/>
                    <a:pt x="69" y="59"/>
                    <a:pt x="45" y="75"/>
                  </a:cubicBezTo>
                  <a:cubicBezTo>
                    <a:pt x="26" y="104"/>
                    <a:pt x="11" y="134"/>
                    <a:pt x="3" y="168"/>
                  </a:cubicBezTo>
                  <a:cubicBezTo>
                    <a:pt x="0" y="197"/>
                    <a:pt x="0" y="216"/>
                    <a:pt x="9" y="243"/>
                  </a:cubicBezTo>
                  <a:cubicBezTo>
                    <a:pt x="12" y="253"/>
                    <a:pt x="33" y="264"/>
                    <a:pt x="33" y="264"/>
                  </a:cubicBezTo>
                  <a:cubicBezTo>
                    <a:pt x="63" y="261"/>
                    <a:pt x="76" y="255"/>
                    <a:pt x="102" y="246"/>
                  </a:cubicBezTo>
                  <a:cubicBezTo>
                    <a:pt x="109" y="235"/>
                    <a:pt x="122" y="229"/>
                    <a:pt x="135" y="225"/>
                  </a:cubicBezTo>
                  <a:cubicBezTo>
                    <a:pt x="143" y="201"/>
                    <a:pt x="131" y="229"/>
                    <a:pt x="147" y="213"/>
                  </a:cubicBezTo>
                  <a:cubicBezTo>
                    <a:pt x="149" y="211"/>
                    <a:pt x="148" y="207"/>
                    <a:pt x="150" y="204"/>
                  </a:cubicBezTo>
                  <a:cubicBezTo>
                    <a:pt x="158" y="189"/>
                    <a:pt x="168" y="173"/>
                    <a:pt x="177" y="159"/>
                  </a:cubicBezTo>
                  <a:cubicBezTo>
                    <a:pt x="181" y="154"/>
                    <a:pt x="179" y="146"/>
                    <a:pt x="183" y="141"/>
                  </a:cubicBezTo>
                  <a:cubicBezTo>
                    <a:pt x="193" y="127"/>
                    <a:pt x="188" y="135"/>
                    <a:pt x="195" y="114"/>
                  </a:cubicBezTo>
                  <a:cubicBezTo>
                    <a:pt x="197" y="108"/>
                    <a:pt x="201" y="96"/>
                    <a:pt x="201" y="96"/>
                  </a:cubicBezTo>
                  <a:cubicBezTo>
                    <a:pt x="200" y="79"/>
                    <a:pt x="214" y="11"/>
                    <a:pt x="180" y="0"/>
                  </a:cubicBezTo>
                  <a:cubicBezTo>
                    <a:pt x="161" y="1"/>
                    <a:pt x="142" y="1"/>
                    <a:pt x="123" y="3"/>
                  </a:cubicBezTo>
                  <a:cubicBezTo>
                    <a:pt x="122" y="3"/>
                    <a:pt x="96" y="17"/>
                    <a:pt x="96" y="9"/>
                  </a:cubicBez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Freeform 27"/>
            <p:cNvSpPr>
              <a:spLocks/>
            </p:cNvSpPr>
            <p:nvPr/>
          </p:nvSpPr>
          <p:spPr bwMode="auto">
            <a:xfrm>
              <a:off x="3768" y="3651"/>
              <a:ext cx="132" cy="108"/>
            </a:xfrm>
            <a:custGeom>
              <a:avLst/>
              <a:gdLst>
                <a:gd name="T0" fmla="*/ 0 w 147"/>
                <a:gd name="T1" fmla="*/ 5 h 120"/>
                <a:gd name="T2" fmla="*/ 4 w 147"/>
                <a:gd name="T3" fmla="*/ 5 h 120"/>
                <a:gd name="T4" fmla="*/ 4 w 147"/>
                <a:gd name="T5" fmla="*/ 5 h 120"/>
                <a:gd name="T6" fmla="*/ 4 w 147"/>
                <a:gd name="T7" fmla="*/ 5 h 120"/>
                <a:gd name="T8" fmla="*/ 4 w 147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120"/>
                <a:gd name="T17" fmla="*/ 147 w 14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120">
                  <a:moveTo>
                    <a:pt x="0" y="120"/>
                  </a:moveTo>
                  <a:cubicBezTo>
                    <a:pt x="19" y="107"/>
                    <a:pt x="37" y="92"/>
                    <a:pt x="60" y="84"/>
                  </a:cubicBezTo>
                  <a:cubicBezTo>
                    <a:pt x="74" y="70"/>
                    <a:pt x="65" y="77"/>
                    <a:pt x="87" y="63"/>
                  </a:cubicBezTo>
                  <a:cubicBezTo>
                    <a:pt x="102" y="53"/>
                    <a:pt x="106" y="39"/>
                    <a:pt x="120" y="30"/>
                  </a:cubicBezTo>
                  <a:cubicBezTo>
                    <a:pt x="127" y="19"/>
                    <a:pt x="138" y="9"/>
                    <a:pt x="147" y="0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Freeform 28"/>
            <p:cNvSpPr>
              <a:spLocks/>
            </p:cNvSpPr>
            <p:nvPr/>
          </p:nvSpPr>
          <p:spPr bwMode="auto">
            <a:xfrm>
              <a:off x="4008" y="3621"/>
              <a:ext cx="147" cy="120"/>
            </a:xfrm>
            <a:custGeom>
              <a:avLst/>
              <a:gdLst>
                <a:gd name="T0" fmla="*/ 0 w 147"/>
                <a:gd name="T1" fmla="*/ 120 h 120"/>
                <a:gd name="T2" fmla="*/ 60 w 147"/>
                <a:gd name="T3" fmla="*/ 84 h 120"/>
                <a:gd name="T4" fmla="*/ 87 w 147"/>
                <a:gd name="T5" fmla="*/ 63 h 120"/>
                <a:gd name="T6" fmla="*/ 120 w 147"/>
                <a:gd name="T7" fmla="*/ 30 h 120"/>
                <a:gd name="T8" fmla="*/ 147 w 147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120"/>
                <a:gd name="T17" fmla="*/ 147 w 14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120">
                  <a:moveTo>
                    <a:pt x="0" y="120"/>
                  </a:moveTo>
                  <a:cubicBezTo>
                    <a:pt x="19" y="107"/>
                    <a:pt x="37" y="92"/>
                    <a:pt x="60" y="84"/>
                  </a:cubicBezTo>
                  <a:cubicBezTo>
                    <a:pt x="74" y="70"/>
                    <a:pt x="65" y="77"/>
                    <a:pt x="87" y="63"/>
                  </a:cubicBezTo>
                  <a:cubicBezTo>
                    <a:pt x="102" y="53"/>
                    <a:pt x="106" y="39"/>
                    <a:pt x="120" y="30"/>
                  </a:cubicBezTo>
                  <a:cubicBezTo>
                    <a:pt x="127" y="19"/>
                    <a:pt x="138" y="9"/>
                    <a:pt x="147" y="0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Freeform 29"/>
            <p:cNvSpPr>
              <a:spLocks/>
            </p:cNvSpPr>
            <p:nvPr/>
          </p:nvSpPr>
          <p:spPr bwMode="auto">
            <a:xfrm>
              <a:off x="4135" y="3468"/>
              <a:ext cx="215" cy="303"/>
            </a:xfrm>
            <a:custGeom>
              <a:avLst/>
              <a:gdLst>
                <a:gd name="T0" fmla="*/ 215 w 215"/>
                <a:gd name="T1" fmla="*/ 75 h 303"/>
                <a:gd name="T2" fmla="*/ 212 w 215"/>
                <a:gd name="T3" fmla="*/ 42 h 303"/>
                <a:gd name="T4" fmla="*/ 203 w 215"/>
                <a:gd name="T5" fmla="*/ 36 h 303"/>
                <a:gd name="T6" fmla="*/ 149 w 215"/>
                <a:gd name="T7" fmla="*/ 0 h 303"/>
                <a:gd name="T8" fmla="*/ 116 w 215"/>
                <a:gd name="T9" fmla="*/ 12 h 303"/>
                <a:gd name="T10" fmla="*/ 95 w 215"/>
                <a:gd name="T11" fmla="*/ 33 h 303"/>
                <a:gd name="T12" fmla="*/ 77 w 215"/>
                <a:gd name="T13" fmla="*/ 51 h 303"/>
                <a:gd name="T14" fmla="*/ 35 w 215"/>
                <a:gd name="T15" fmla="*/ 114 h 303"/>
                <a:gd name="T16" fmla="*/ 20 w 215"/>
                <a:gd name="T17" fmla="*/ 138 h 303"/>
                <a:gd name="T18" fmla="*/ 2 w 215"/>
                <a:gd name="T19" fmla="*/ 228 h 303"/>
                <a:gd name="T20" fmla="*/ 14 w 215"/>
                <a:gd name="T21" fmla="*/ 294 h 303"/>
                <a:gd name="T22" fmla="*/ 53 w 215"/>
                <a:gd name="T23" fmla="*/ 303 h 303"/>
                <a:gd name="T24" fmla="*/ 146 w 215"/>
                <a:gd name="T25" fmla="*/ 294 h 303"/>
                <a:gd name="T26" fmla="*/ 155 w 215"/>
                <a:gd name="T27" fmla="*/ 288 h 303"/>
                <a:gd name="T28" fmla="*/ 164 w 215"/>
                <a:gd name="T29" fmla="*/ 285 h 303"/>
                <a:gd name="T30" fmla="*/ 182 w 215"/>
                <a:gd name="T31" fmla="*/ 273 h 303"/>
                <a:gd name="T32" fmla="*/ 194 w 215"/>
                <a:gd name="T33" fmla="*/ 255 h 303"/>
                <a:gd name="T34" fmla="*/ 200 w 215"/>
                <a:gd name="T35" fmla="*/ 249 h 3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"/>
                <a:gd name="T55" fmla="*/ 0 h 303"/>
                <a:gd name="T56" fmla="*/ 215 w 215"/>
                <a:gd name="T57" fmla="*/ 303 h 3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" h="303">
                  <a:moveTo>
                    <a:pt x="215" y="75"/>
                  </a:moveTo>
                  <a:cubicBezTo>
                    <a:pt x="214" y="64"/>
                    <a:pt x="215" y="53"/>
                    <a:pt x="212" y="42"/>
                  </a:cubicBezTo>
                  <a:cubicBezTo>
                    <a:pt x="211" y="39"/>
                    <a:pt x="206" y="38"/>
                    <a:pt x="203" y="36"/>
                  </a:cubicBezTo>
                  <a:cubicBezTo>
                    <a:pt x="187" y="22"/>
                    <a:pt x="170" y="7"/>
                    <a:pt x="149" y="0"/>
                  </a:cubicBezTo>
                  <a:cubicBezTo>
                    <a:pt x="136" y="3"/>
                    <a:pt x="128" y="8"/>
                    <a:pt x="116" y="12"/>
                  </a:cubicBezTo>
                  <a:cubicBezTo>
                    <a:pt x="109" y="22"/>
                    <a:pt x="103" y="24"/>
                    <a:pt x="95" y="33"/>
                  </a:cubicBezTo>
                  <a:cubicBezTo>
                    <a:pt x="89" y="39"/>
                    <a:pt x="77" y="51"/>
                    <a:pt x="77" y="51"/>
                  </a:cubicBezTo>
                  <a:cubicBezTo>
                    <a:pt x="69" y="74"/>
                    <a:pt x="43" y="90"/>
                    <a:pt x="35" y="114"/>
                  </a:cubicBezTo>
                  <a:cubicBezTo>
                    <a:pt x="28" y="135"/>
                    <a:pt x="34" y="128"/>
                    <a:pt x="20" y="138"/>
                  </a:cubicBezTo>
                  <a:cubicBezTo>
                    <a:pt x="10" y="167"/>
                    <a:pt x="12" y="198"/>
                    <a:pt x="2" y="228"/>
                  </a:cubicBezTo>
                  <a:cubicBezTo>
                    <a:pt x="3" y="236"/>
                    <a:pt x="0" y="280"/>
                    <a:pt x="14" y="294"/>
                  </a:cubicBezTo>
                  <a:cubicBezTo>
                    <a:pt x="23" y="303"/>
                    <a:pt x="53" y="303"/>
                    <a:pt x="53" y="303"/>
                  </a:cubicBezTo>
                  <a:cubicBezTo>
                    <a:pt x="89" y="301"/>
                    <a:pt x="113" y="299"/>
                    <a:pt x="146" y="294"/>
                  </a:cubicBezTo>
                  <a:cubicBezTo>
                    <a:pt x="149" y="292"/>
                    <a:pt x="152" y="290"/>
                    <a:pt x="155" y="288"/>
                  </a:cubicBezTo>
                  <a:cubicBezTo>
                    <a:pt x="158" y="287"/>
                    <a:pt x="161" y="287"/>
                    <a:pt x="164" y="285"/>
                  </a:cubicBezTo>
                  <a:cubicBezTo>
                    <a:pt x="170" y="281"/>
                    <a:pt x="182" y="273"/>
                    <a:pt x="182" y="273"/>
                  </a:cubicBezTo>
                  <a:cubicBezTo>
                    <a:pt x="186" y="267"/>
                    <a:pt x="188" y="259"/>
                    <a:pt x="194" y="255"/>
                  </a:cubicBezTo>
                  <a:cubicBezTo>
                    <a:pt x="204" y="248"/>
                    <a:pt x="207" y="249"/>
                    <a:pt x="200" y="249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Freeform 30"/>
            <p:cNvSpPr>
              <a:spLocks/>
            </p:cNvSpPr>
            <p:nvPr/>
          </p:nvSpPr>
          <p:spPr bwMode="auto">
            <a:xfrm>
              <a:off x="4331" y="3462"/>
              <a:ext cx="379" cy="303"/>
            </a:xfrm>
            <a:custGeom>
              <a:avLst/>
              <a:gdLst>
                <a:gd name="T0" fmla="*/ 25 w 379"/>
                <a:gd name="T1" fmla="*/ 222 h 303"/>
                <a:gd name="T2" fmla="*/ 7 w 379"/>
                <a:gd name="T3" fmla="*/ 258 h 303"/>
                <a:gd name="T4" fmla="*/ 1 w 379"/>
                <a:gd name="T5" fmla="*/ 276 h 303"/>
                <a:gd name="T6" fmla="*/ 4 w 379"/>
                <a:gd name="T7" fmla="*/ 297 h 303"/>
                <a:gd name="T8" fmla="*/ 22 w 379"/>
                <a:gd name="T9" fmla="*/ 303 h 303"/>
                <a:gd name="T10" fmla="*/ 94 w 379"/>
                <a:gd name="T11" fmla="*/ 273 h 303"/>
                <a:gd name="T12" fmla="*/ 124 w 379"/>
                <a:gd name="T13" fmla="*/ 246 h 303"/>
                <a:gd name="T14" fmla="*/ 148 w 379"/>
                <a:gd name="T15" fmla="*/ 210 h 303"/>
                <a:gd name="T16" fmla="*/ 187 w 379"/>
                <a:gd name="T17" fmla="*/ 147 h 303"/>
                <a:gd name="T18" fmla="*/ 226 w 379"/>
                <a:gd name="T19" fmla="*/ 75 h 303"/>
                <a:gd name="T20" fmla="*/ 250 w 379"/>
                <a:gd name="T21" fmla="*/ 30 h 303"/>
                <a:gd name="T22" fmla="*/ 259 w 379"/>
                <a:gd name="T23" fmla="*/ 12 h 303"/>
                <a:gd name="T24" fmla="*/ 262 w 379"/>
                <a:gd name="T25" fmla="*/ 3 h 303"/>
                <a:gd name="T26" fmla="*/ 241 w 379"/>
                <a:gd name="T27" fmla="*/ 51 h 303"/>
                <a:gd name="T28" fmla="*/ 199 w 379"/>
                <a:gd name="T29" fmla="*/ 150 h 303"/>
                <a:gd name="T30" fmla="*/ 184 w 379"/>
                <a:gd name="T31" fmla="*/ 198 h 303"/>
                <a:gd name="T32" fmla="*/ 175 w 379"/>
                <a:gd name="T33" fmla="*/ 225 h 303"/>
                <a:gd name="T34" fmla="*/ 187 w 379"/>
                <a:gd name="T35" fmla="*/ 279 h 303"/>
                <a:gd name="T36" fmla="*/ 214 w 379"/>
                <a:gd name="T37" fmla="*/ 291 h 303"/>
                <a:gd name="T38" fmla="*/ 223 w 379"/>
                <a:gd name="T39" fmla="*/ 294 h 303"/>
                <a:gd name="T40" fmla="*/ 274 w 379"/>
                <a:gd name="T41" fmla="*/ 282 h 303"/>
                <a:gd name="T42" fmla="*/ 301 w 379"/>
                <a:gd name="T43" fmla="*/ 267 h 303"/>
                <a:gd name="T44" fmla="*/ 352 w 379"/>
                <a:gd name="T45" fmla="*/ 198 h 303"/>
                <a:gd name="T46" fmla="*/ 379 w 379"/>
                <a:gd name="T47" fmla="*/ 150 h 3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9"/>
                <a:gd name="T73" fmla="*/ 0 h 303"/>
                <a:gd name="T74" fmla="*/ 379 w 379"/>
                <a:gd name="T75" fmla="*/ 303 h 3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9" h="303">
                  <a:moveTo>
                    <a:pt x="25" y="222"/>
                  </a:moveTo>
                  <a:cubicBezTo>
                    <a:pt x="9" y="245"/>
                    <a:pt x="15" y="233"/>
                    <a:pt x="7" y="258"/>
                  </a:cubicBezTo>
                  <a:cubicBezTo>
                    <a:pt x="5" y="264"/>
                    <a:pt x="1" y="276"/>
                    <a:pt x="1" y="276"/>
                  </a:cubicBezTo>
                  <a:cubicBezTo>
                    <a:pt x="2" y="283"/>
                    <a:pt x="0" y="291"/>
                    <a:pt x="4" y="297"/>
                  </a:cubicBezTo>
                  <a:cubicBezTo>
                    <a:pt x="8" y="302"/>
                    <a:pt x="22" y="303"/>
                    <a:pt x="22" y="303"/>
                  </a:cubicBezTo>
                  <a:cubicBezTo>
                    <a:pt x="47" y="295"/>
                    <a:pt x="69" y="281"/>
                    <a:pt x="94" y="273"/>
                  </a:cubicBezTo>
                  <a:cubicBezTo>
                    <a:pt x="101" y="262"/>
                    <a:pt x="112" y="250"/>
                    <a:pt x="124" y="246"/>
                  </a:cubicBezTo>
                  <a:cubicBezTo>
                    <a:pt x="128" y="233"/>
                    <a:pt x="139" y="219"/>
                    <a:pt x="148" y="210"/>
                  </a:cubicBezTo>
                  <a:cubicBezTo>
                    <a:pt x="155" y="190"/>
                    <a:pt x="175" y="166"/>
                    <a:pt x="187" y="147"/>
                  </a:cubicBezTo>
                  <a:cubicBezTo>
                    <a:pt x="202" y="124"/>
                    <a:pt x="213" y="99"/>
                    <a:pt x="226" y="75"/>
                  </a:cubicBezTo>
                  <a:cubicBezTo>
                    <a:pt x="234" y="60"/>
                    <a:pt x="242" y="45"/>
                    <a:pt x="250" y="30"/>
                  </a:cubicBezTo>
                  <a:cubicBezTo>
                    <a:pt x="253" y="24"/>
                    <a:pt x="256" y="18"/>
                    <a:pt x="259" y="12"/>
                  </a:cubicBezTo>
                  <a:cubicBezTo>
                    <a:pt x="260" y="9"/>
                    <a:pt x="262" y="0"/>
                    <a:pt x="262" y="3"/>
                  </a:cubicBezTo>
                  <a:cubicBezTo>
                    <a:pt x="262" y="21"/>
                    <a:pt x="248" y="36"/>
                    <a:pt x="241" y="51"/>
                  </a:cubicBezTo>
                  <a:cubicBezTo>
                    <a:pt x="227" y="83"/>
                    <a:pt x="210" y="117"/>
                    <a:pt x="199" y="150"/>
                  </a:cubicBezTo>
                  <a:cubicBezTo>
                    <a:pt x="194" y="166"/>
                    <a:pt x="189" y="182"/>
                    <a:pt x="184" y="198"/>
                  </a:cubicBezTo>
                  <a:cubicBezTo>
                    <a:pt x="181" y="207"/>
                    <a:pt x="175" y="225"/>
                    <a:pt x="175" y="225"/>
                  </a:cubicBezTo>
                  <a:cubicBezTo>
                    <a:pt x="177" y="245"/>
                    <a:pt x="181" y="260"/>
                    <a:pt x="187" y="279"/>
                  </a:cubicBezTo>
                  <a:cubicBezTo>
                    <a:pt x="190" y="288"/>
                    <a:pt x="205" y="288"/>
                    <a:pt x="214" y="291"/>
                  </a:cubicBezTo>
                  <a:cubicBezTo>
                    <a:pt x="217" y="292"/>
                    <a:pt x="223" y="294"/>
                    <a:pt x="223" y="294"/>
                  </a:cubicBezTo>
                  <a:cubicBezTo>
                    <a:pt x="238" y="292"/>
                    <a:pt x="261" y="291"/>
                    <a:pt x="274" y="282"/>
                  </a:cubicBezTo>
                  <a:cubicBezTo>
                    <a:pt x="295" y="268"/>
                    <a:pt x="285" y="272"/>
                    <a:pt x="301" y="267"/>
                  </a:cubicBezTo>
                  <a:cubicBezTo>
                    <a:pt x="319" y="249"/>
                    <a:pt x="344" y="223"/>
                    <a:pt x="352" y="198"/>
                  </a:cubicBezTo>
                  <a:cubicBezTo>
                    <a:pt x="357" y="182"/>
                    <a:pt x="367" y="162"/>
                    <a:pt x="379" y="150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Freeform 31"/>
            <p:cNvSpPr>
              <a:spLocks/>
            </p:cNvSpPr>
            <p:nvPr/>
          </p:nvSpPr>
          <p:spPr bwMode="auto">
            <a:xfrm>
              <a:off x="4694" y="3441"/>
              <a:ext cx="241" cy="327"/>
            </a:xfrm>
            <a:custGeom>
              <a:avLst/>
              <a:gdLst>
                <a:gd name="T0" fmla="*/ 172 w 241"/>
                <a:gd name="T1" fmla="*/ 9 h 342"/>
                <a:gd name="T2" fmla="*/ 103 w 241"/>
                <a:gd name="T3" fmla="*/ 9 h 342"/>
                <a:gd name="T4" fmla="*/ 67 w 241"/>
                <a:gd name="T5" fmla="*/ 11 h 342"/>
                <a:gd name="T6" fmla="*/ 40 w 241"/>
                <a:gd name="T7" fmla="*/ 11 h 342"/>
                <a:gd name="T8" fmla="*/ 16 w 241"/>
                <a:gd name="T9" fmla="*/ 11 h 342"/>
                <a:gd name="T10" fmla="*/ 1 w 241"/>
                <a:gd name="T11" fmla="*/ 19 h 342"/>
                <a:gd name="T12" fmla="*/ 4 w 241"/>
                <a:gd name="T13" fmla="*/ 23 h 342"/>
                <a:gd name="T14" fmla="*/ 13 w 241"/>
                <a:gd name="T15" fmla="*/ 23 h 342"/>
                <a:gd name="T16" fmla="*/ 55 w 241"/>
                <a:gd name="T17" fmla="*/ 25 h 342"/>
                <a:gd name="T18" fmla="*/ 139 w 241"/>
                <a:gd name="T19" fmla="*/ 23 h 342"/>
                <a:gd name="T20" fmla="*/ 163 w 241"/>
                <a:gd name="T21" fmla="*/ 21 h 342"/>
                <a:gd name="T22" fmla="*/ 175 w 241"/>
                <a:gd name="T23" fmla="*/ 20 h 342"/>
                <a:gd name="T24" fmla="*/ 205 w 241"/>
                <a:gd name="T25" fmla="*/ 12 h 342"/>
                <a:gd name="T26" fmla="*/ 220 w 241"/>
                <a:gd name="T27" fmla="*/ 11 h 342"/>
                <a:gd name="T28" fmla="*/ 226 w 241"/>
                <a:gd name="T29" fmla="*/ 11 h 342"/>
                <a:gd name="T30" fmla="*/ 208 w 241"/>
                <a:gd name="T31" fmla="*/ 11 h 342"/>
                <a:gd name="T32" fmla="*/ 169 w 241"/>
                <a:gd name="T33" fmla="*/ 11 h 342"/>
                <a:gd name="T34" fmla="*/ 172 w 241"/>
                <a:gd name="T35" fmla="*/ 9 h 3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1"/>
                <a:gd name="T55" fmla="*/ 0 h 342"/>
                <a:gd name="T56" fmla="*/ 241 w 241"/>
                <a:gd name="T57" fmla="*/ 342 h 3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1" h="342">
                  <a:moveTo>
                    <a:pt x="172" y="9"/>
                  </a:moveTo>
                  <a:cubicBezTo>
                    <a:pt x="146" y="0"/>
                    <a:pt x="155" y="2"/>
                    <a:pt x="103" y="9"/>
                  </a:cubicBezTo>
                  <a:cubicBezTo>
                    <a:pt x="89" y="11"/>
                    <a:pt x="67" y="30"/>
                    <a:pt x="67" y="30"/>
                  </a:cubicBezTo>
                  <a:cubicBezTo>
                    <a:pt x="62" y="45"/>
                    <a:pt x="51" y="64"/>
                    <a:pt x="40" y="75"/>
                  </a:cubicBezTo>
                  <a:cubicBezTo>
                    <a:pt x="34" y="94"/>
                    <a:pt x="22" y="110"/>
                    <a:pt x="16" y="129"/>
                  </a:cubicBezTo>
                  <a:cubicBezTo>
                    <a:pt x="10" y="174"/>
                    <a:pt x="5" y="219"/>
                    <a:pt x="1" y="264"/>
                  </a:cubicBezTo>
                  <a:cubicBezTo>
                    <a:pt x="2" y="281"/>
                    <a:pt x="0" y="298"/>
                    <a:pt x="4" y="315"/>
                  </a:cubicBezTo>
                  <a:cubicBezTo>
                    <a:pt x="5" y="318"/>
                    <a:pt x="11" y="316"/>
                    <a:pt x="13" y="318"/>
                  </a:cubicBezTo>
                  <a:cubicBezTo>
                    <a:pt x="25" y="327"/>
                    <a:pt x="39" y="337"/>
                    <a:pt x="55" y="342"/>
                  </a:cubicBezTo>
                  <a:cubicBezTo>
                    <a:pt x="89" y="339"/>
                    <a:pt x="109" y="325"/>
                    <a:pt x="139" y="315"/>
                  </a:cubicBezTo>
                  <a:cubicBezTo>
                    <a:pt x="146" y="305"/>
                    <a:pt x="153" y="298"/>
                    <a:pt x="163" y="291"/>
                  </a:cubicBezTo>
                  <a:cubicBezTo>
                    <a:pt x="174" y="258"/>
                    <a:pt x="156" y="307"/>
                    <a:pt x="175" y="276"/>
                  </a:cubicBezTo>
                  <a:cubicBezTo>
                    <a:pt x="189" y="254"/>
                    <a:pt x="197" y="220"/>
                    <a:pt x="205" y="195"/>
                  </a:cubicBezTo>
                  <a:cubicBezTo>
                    <a:pt x="209" y="183"/>
                    <a:pt x="216" y="171"/>
                    <a:pt x="220" y="159"/>
                  </a:cubicBezTo>
                  <a:cubicBezTo>
                    <a:pt x="222" y="153"/>
                    <a:pt x="226" y="141"/>
                    <a:pt x="226" y="141"/>
                  </a:cubicBezTo>
                  <a:cubicBezTo>
                    <a:pt x="228" y="118"/>
                    <a:pt x="241" y="53"/>
                    <a:pt x="208" y="42"/>
                  </a:cubicBezTo>
                  <a:cubicBezTo>
                    <a:pt x="198" y="28"/>
                    <a:pt x="183" y="22"/>
                    <a:pt x="169" y="12"/>
                  </a:cubicBezTo>
                  <a:cubicBezTo>
                    <a:pt x="152" y="16"/>
                    <a:pt x="153" y="17"/>
                    <a:pt x="172" y="9"/>
                  </a:cubicBez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Freeform 32"/>
            <p:cNvSpPr>
              <a:spLocks/>
            </p:cNvSpPr>
            <p:nvPr/>
          </p:nvSpPr>
          <p:spPr bwMode="auto">
            <a:xfrm>
              <a:off x="4884" y="3469"/>
              <a:ext cx="138" cy="293"/>
            </a:xfrm>
            <a:custGeom>
              <a:avLst/>
              <a:gdLst>
                <a:gd name="T0" fmla="*/ 78 w 138"/>
                <a:gd name="T1" fmla="*/ 0 h 306"/>
                <a:gd name="T2" fmla="*/ 36 w 138"/>
                <a:gd name="T3" fmla="*/ 11 h 306"/>
                <a:gd name="T4" fmla="*/ 21 w 138"/>
                <a:gd name="T5" fmla="*/ 11 h 306"/>
                <a:gd name="T6" fmla="*/ 6 w 138"/>
                <a:gd name="T7" fmla="*/ 17 h 306"/>
                <a:gd name="T8" fmla="*/ 39 w 138"/>
                <a:gd name="T9" fmla="*/ 24 h 306"/>
                <a:gd name="T10" fmla="*/ 126 w 138"/>
                <a:gd name="T11" fmla="*/ 22 h 306"/>
                <a:gd name="T12" fmla="*/ 138 w 138"/>
                <a:gd name="T13" fmla="*/ 21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"/>
                <a:gd name="T22" fmla="*/ 0 h 306"/>
                <a:gd name="T23" fmla="*/ 138 w 138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" h="306">
                  <a:moveTo>
                    <a:pt x="78" y="0"/>
                  </a:moveTo>
                  <a:cubicBezTo>
                    <a:pt x="66" y="36"/>
                    <a:pt x="51" y="68"/>
                    <a:pt x="36" y="102"/>
                  </a:cubicBezTo>
                  <a:cubicBezTo>
                    <a:pt x="28" y="119"/>
                    <a:pt x="27" y="138"/>
                    <a:pt x="21" y="156"/>
                  </a:cubicBezTo>
                  <a:cubicBezTo>
                    <a:pt x="18" y="180"/>
                    <a:pt x="12" y="202"/>
                    <a:pt x="6" y="225"/>
                  </a:cubicBezTo>
                  <a:cubicBezTo>
                    <a:pt x="8" y="262"/>
                    <a:pt x="0" y="293"/>
                    <a:pt x="39" y="306"/>
                  </a:cubicBezTo>
                  <a:cubicBezTo>
                    <a:pt x="66" y="302"/>
                    <a:pt x="103" y="294"/>
                    <a:pt x="126" y="279"/>
                  </a:cubicBezTo>
                  <a:cubicBezTo>
                    <a:pt x="133" y="268"/>
                    <a:pt x="129" y="272"/>
                    <a:pt x="138" y="267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Freeform 33"/>
            <p:cNvSpPr>
              <a:spLocks/>
            </p:cNvSpPr>
            <p:nvPr/>
          </p:nvSpPr>
          <p:spPr bwMode="auto">
            <a:xfrm>
              <a:off x="5352" y="3459"/>
              <a:ext cx="408" cy="303"/>
            </a:xfrm>
            <a:custGeom>
              <a:avLst/>
              <a:gdLst>
                <a:gd name="T0" fmla="*/ 0 w 408"/>
                <a:gd name="T1" fmla="*/ 11816579 h 252"/>
                <a:gd name="T2" fmla="*/ 42 w 408"/>
                <a:gd name="T3" fmla="*/ 15992601 h 252"/>
                <a:gd name="T4" fmla="*/ 78 w 408"/>
                <a:gd name="T5" fmla="*/ 15631598 h 252"/>
                <a:gd name="T6" fmla="*/ 96 w 408"/>
                <a:gd name="T7" fmla="*/ 14841518 h 252"/>
                <a:gd name="T8" fmla="*/ 150 w 408"/>
                <a:gd name="T9" fmla="*/ 9741590 h 252"/>
                <a:gd name="T10" fmla="*/ 165 w 408"/>
                <a:gd name="T11" fmla="*/ 8081025 h 252"/>
                <a:gd name="T12" fmla="*/ 177 w 408"/>
                <a:gd name="T13" fmla="*/ 6863768 h 252"/>
                <a:gd name="T14" fmla="*/ 210 w 408"/>
                <a:gd name="T15" fmla="*/ 2514302 h 252"/>
                <a:gd name="T16" fmla="*/ 222 w 408"/>
                <a:gd name="T17" fmla="*/ 1315670 h 252"/>
                <a:gd name="T18" fmla="*/ 225 w 408"/>
                <a:gd name="T19" fmla="*/ 737973 h 252"/>
                <a:gd name="T20" fmla="*/ 231 w 408"/>
                <a:gd name="T21" fmla="*/ 203117 h 252"/>
                <a:gd name="T22" fmla="*/ 213 w 408"/>
                <a:gd name="T23" fmla="*/ 3866324 h 252"/>
                <a:gd name="T24" fmla="*/ 201 w 408"/>
                <a:gd name="T25" fmla="*/ 4974635 h 252"/>
                <a:gd name="T26" fmla="*/ 189 w 408"/>
                <a:gd name="T27" fmla="*/ 6863768 h 252"/>
                <a:gd name="T28" fmla="*/ 174 w 408"/>
                <a:gd name="T29" fmla="*/ 9336786 h 252"/>
                <a:gd name="T30" fmla="*/ 189 w 408"/>
                <a:gd name="T31" fmla="*/ 15802153 h 252"/>
                <a:gd name="T32" fmla="*/ 240 w 408"/>
                <a:gd name="T33" fmla="*/ 15031879 h 252"/>
                <a:gd name="T34" fmla="*/ 264 w 408"/>
                <a:gd name="T35" fmla="*/ 13367400 h 252"/>
                <a:gd name="T36" fmla="*/ 306 w 408"/>
                <a:gd name="T37" fmla="*/ 9336786 h 252"/>
                <a:gd name="T38" fmla="*/ 342 w 408"/>
                <a:gd name="T39" fmla="*/ 5708483 h 252"/>
                <a:gd name="T40" fmla="*/ 366 w 408"/>
                <a:gd name="T41" fmla="*/ 2861773 h 252"/>
                <a:gd name="T42" fmla="*/ 378 w 408"/>
                <a:gd name="T43" fmla="*/ 1655585 h 252"/>
                <a:gd name="T44" fmla="*/ 384 w 408"/>
                <a:gd name="T45" fmla="*/ 1124319 h 252"/>
                <a:gd name="T46" fmla="*/ 366 w 408"/>
                <a:gd name="T47" fmla="*/ 3440941 h 252"/>
                <a:gd name="T48" fmla="*/ 333 w 408"/>
                <a:gd name="T49" fmla="*/ 8081025 h 252"/>
                <a:gd name="T50" fmla="*/ 318 w 408"/>
                <a:gd name="T51" fmla="*/ 10265835 h 252"/>
                <a:gd name="T52" fmla="*/ 312 w 408"/>
                <a:gd name="T53" fmla="*/ 11401584 h 252"/>
                <a:gd name="T54" fmla="*/ 318 w 408"/>
                <a:gd name="T55" fmla="*/ 15802153 h 252"/>
                <a:gd name="T56" fmla="*/ 360 w 408"/>
                <a:gd name="T57" fmla="*/ 15207311 h 252"/>
                <a:gd name="T58" fmla="*/ 408 w 408"/>
                <a:gd name="T59" fmla="*/ 13498373 h 2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8"/>
                <a:gd name="T91" fmla="*/ 0 h 252"/>
                <a:gd name="T92" fmla="*/ 408 w 408"/>
                <a:gd name="T93" fmla="*/ 252 h 2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8" h="252">
                  <a:moveTo>
                    <a:pt x="0" y="186"/>
                  </a:moveTo>
                  <a:cubicBezTo>
                    <a:pt x="4" y="229"/>
                    <a:pt x="4" y="239"/>
                    <a:pt x="42" y="252"/>
                  </a:cubicBezTo>
                  <a:cubicBezTo>
                    <a:pt x="47" y="251"/>
                    <a:pt x="69" y="251"/>
                    <a:pt x="78" y="246"/>
                  </a:cubicBezTo>
                  <a:cubicBezTo>
                    <a:pt x="84" y="242"/>
                    <a:pt x="96" y="234"/>
                    <a:pt x="96" y="234"/>
                  </a:cubicBezTo>
                  <a:cubicBezTo>
                    <a:pt x="114" y="207"/>
                    <a:pt x="132" y="180"/>
                    <a:pt x="150" y="153"/>
                  </a:cubicBezTo>
                  <a:cubicBezTo>
                    <a:pt x="156" y="144"/>
                    <a:pt x="159" y="135"/>
                    <a:pt x="165" y="126"/>
                  </a:cubicBezTo>
                  <a:cubicBezTo>
                    <a:pt x="169" y="120"/>
                    <a:pt x="177" y="108"/>
                    <a:pt x="177" y="108"/>
                  </a:cubicBezTo>
                  <a:cubicBezTo>
                    <a:pt x="183" y="85"/>
                    <a:pt x="199" y="60"/>
                    <a:pt x="210" y="39"/>
                  </a:cubicBezTo>
                  <a:cubicBezTo>
                    <a:pt x="214" y="33"/>
                    <a:pt x="220" y="28"/>
                    <a:pt x="222" y="21"/>
                  </a:cubicBezTo>
                  <a:cubicBezTo>
                    <a:pt x="223" y="18"/>
                    <a:pt x="224" y="15"/>
                    <a:pt x="225" y="12"/>
                  </a:cubicBezTo>
                  <a:cubicBezTo>
                    <a:pt x="227" y="9"/>
                    <a:pt x="232" y="0"/>
                    <a:pt x="231" y="3"/>
                  </a:cubicBezTo>
                  <a:cubicBezTo>
                    <a:pt x="225" y="22"/>
                    <a:pt x="219" y="41"/>
                    <a:pt x="213" y="60"/>
                  </a:cubicBezTo>
                  <a:cubicBezTo>
                    <a:pt x="211" y="67"/>
                    <a:pt x="201" y="78"/>
                    <a:pt x="201" y="78"/>
                  </a:cubicBezTo>
                  <a:cubicBezTo>
                    <a:pt x="198" y="90"/>
                    <a:pt x="196" y="98"/>
                    <a:pt x="189" y="108"/>
                  </a:cubicBezTo>
                  <a:cubicBezTo>
                    <a:pt x="185" y="122"/>
                    <a:pt x="182" y="135"/>
                    <a:pt x="174" y="147"/>
                  </a:cubicBezTo>
                  <a:cubicBezTo>
                    <a:pt x="171" y="180"/>
                    <a:pt x="157" y="228"/>
                    <a:pt x="189" y="249"/>
                  </a:cubicBezTo>
                  <a:cubicBezTo>
                    <a:pt x="220" y="246"/>
                    <a:pt x="217" y="245"/>
                    <a:pt x="240" y="237"/>
                  </a:cubicBezTo>
                  <a:cubicBezTo>
                    <a:pt x="251" y="221"/>
                    <a:pt x="243" y="231"/>
                    <a:pt x="264" y="210"/>
                  </a:cubicBezTo>
                  <a:cubicBezTo>
                    <a:pt x="280" y="194"/>
                    <a:pt x="293" y="167"/>
                    <a:pt x="306" y="147"/>
                  </a:cubicBezTo>
                  <a:cubicBezTo>
                    <a:pt x="319" y="128"/>
                    <a:pt x="322" y="103"/>
                    <a:pt x="342" y="90"/>
                  </a:cubicBezTo>
                  <a:cubicBezTo>
                    <a:pt x="347" y="75"/>
                    <a:pt x="358" y="59"/>
                    <a:pt x="366" y="45"/>
                  </a:cubicBezTo>
                  <a:cubicBezTo>
                    <a:pt x="370" y="39"/>
                    <a:pt x="374" y="33"/>
                    <a:pt x="378" y="27"/>
                  </a:cubicBezTo>
                  <a:cubicBezTo>
                    <a:pt x="380" y="24"/>
                    <a:pt x="385" y="15"/>
                    <a:pt x="384" y="18"/>
                  </a:cubicBezTo>
                  <a:cubicBezTo>
                    <a:pt x="380" y="31"/>
                    <a:pt x="372" y="42"/>
                    <a:pt x="366" y="54"/>
                  </a:cubicBezTo>
                  <a:cubicBezTo>
                    <a:pt x="355" y="78"/>
                    <a:pt x="345" y="102"/>
                    <a:pt x="333" y="126"/>
                  </a:cubicBezTo>
                  <a:cubicBezTo>
                    <a:pt x="327" y="138"/>
                    <a:pt x="322" y="149"/>
                    <a:pt x="318" y="162"/>
                  </a:cubicBezTo>
                  <a:cubicBezTo>
                    <a:pt x="316" y="168"/>
                    <a:pt x="312" y="180"/>
                    <a:pt x="312" y="180"/>
                  </a:cubicBezTo>
                  <a:cubicBezTo>
                    <a:pt x="310" y="211"/>
                    <a:pt x="303" y="226"/>
                    <a:pt x="318" y="249"/>
                  </a:cubicBezTo>
                  <a:cubicBezTo>
                    <a:pt x="328" y="248"/>
                    <a:pt x="350" y="247"/>
                    <a:pt x="360" y="240"/>
                  </a:cubicBezTo>
                  <a:cubicBezTo>
                    <a:pt x="370" y="234"/>
                    <a:pt x="398" y="213"/>
                    <a:pt x="408" y="213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Freeform 34"/>
            <p:cNvSpPr>
              <a:spLocks/>
            </p:cNvSpPr>
            <p:nvPr/>
          </p:nvSpPr>
          <p:spPr bwMode="auto">
            <a:xfrm>
              <a:off x="5766" y="3471"/>
              <a:ext cx="241" cy="297"/>
            </a:xfrm>
            <a:custGeom>
              <a:avLst/>
              <a:gdLst>
                <a:gd name="T0" fmla="*/ 172 w 241"/>
                <a:gd name="T1" fmla="*/ 3 h 342"/>
                <a:gd name="T2" fmla="*/ 103 w 241"/>
                <a:gd name="T3" fmla="*/ 3 h 342"/>
                <a:gd name="T4" fmla="*/ 67 w 241"/>
                <a:gd name="T5" fmla="*/ 3 h 342"/>
                <a:gd name="T6" fmla="*/ 40 w 241"/>
                <a:gd name="T7" fmla="*/ 3 h 342"/>
                <a:gd name="T8" fmla="*/ 16 w 241"/>
                <a:gd name="T9" fmla="*/ 3 h 342"/>
                <a:gd name="T10" fmla="*/ 1 w 241"/>
                <a:gd name="T11" fmla="*/ 3 h 342"/>
                <a:gd name="T12" fmla="*/ 4 w 241"/>
                <a:gd name="T13" fmla="*/ 3 h 342"/>
                <a:gd name="T14" fmla="*/ 13 w 241"/>
                <a:gd name="T15" fmla="*/ 3 h 342"/>
                <a:gd name="T16" fmla="*/ 55 w 241"/>
                <a:gd name="T17" fmla="*/ 3 h 342"/>
                <a:gd name="T18" fmla="*/ 139 w 241"/>
                <a:gd name="T19" fmla="*/ 3 h 342"/>
                <a:gd name="T20" fmla="*/ 163 w 241"/>
                <a:gd name="T21" fmla="*/ 3 h 342"/>
                <a:gd name="T22" fmla="*/ 175 w 241"/>
                <a:gd name="T23" fmla="*/ 3 h 342"/>
                <a:gd name="T24" fmla="*/ 205 w 241"/>
                <a:gd name="T25" fmla="*/ 3 h 342"/>
                <a:gd name="T26" fmla="*/ 220 w 241"/>
                <a:gd name="T27" fmla="*/ 3 h 342"/>
                <a:gd name="T28" fmla="*/ 226 w 241"/>
                <a:gd name="T29" fmla="*/ 3 h 342"/>
                <a:gd name="T30" fmla="*/ 208 w 241"/>
                <a:gd name="T31" fmla="*/ 3 h 342"/>
                <a:gd name="T32" fmla="*/ 169 w 241"/>
                <a:gd name="T33" fmla="*/ 3 h 342"/>
                <a:gd name="T34" fmla="*/ 172 w 241"/>
                <a:gd name="T35" fmla="*/ 3 h 3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1"/>
                <a:gd name="T55" fmla="*/ 0 h 342"/>
                <a:gd name="T56" fmla="*/ 241 w 241"/>
                <a:gd name="T57" fmla="*/ 342 h 3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1" h="342">
                  <a:moveTo>
                    <a:pt x="172" y="9"/>
                  </a:moveTo>
                  <a:cubicBezTo>
                    <a:pt x="146" y="0"/>
                    <a:pt x="155" y="2"/>
                    <a:pt x="103" y="9"/>
                  </a:cubicBezTo>
                  <a:cubicBezTo>
                    <a:pt x="89" y="11"/>
                    <a:pt x="67" y="30"/>
                    <a:pt x="67" y="30"/>
                  </a:cubicBezTo>
                  <a:cubicBezTo>
                    <a:pt x="62" y="45"/>
                    <a:pt x="51" y="64"/>
                    <a:pt x="40" y="75"/>
                  </a:cubicBezTo>
                  <a:cubicBezTo>
                    <a:pt x="34" y="94"/>
                    <a:pt x="22" y="110"/>
                    <a:pt x="16" y="129"/>
                  </a:cubicBezTo>
                  <a:cubicBezTo>
                    <a:pt x="10" y="174"/>
                    <a:pt x="5" y="219"/>
                    <a:pt x="1" y="264"/>
                  </a:cubicBezTo>
                  <a:cubicBezTo>
                    <a:pt x="2" y="281"/>
                    <a:pt x="0" y="298"/>
                    <a:pt x="4" y="315"/>
                  </a:cubicBezTo>
                  <a:cubicBezTo>
                    <a:pt x="5" y="318"/>
                    <a:pt x="11" y="316"/>
                    <a:pt x="13" y="318"/>
                  </a:cubicBezTo>
                  <a:cubicBezTo>
                    <a:pt x="25" y="327"/>
                    <a:pt x="39" y="337"/>
                    <a:pt x="55" y="342"/>
                  </a:cubicBezTo>
                  <a:cubicBezTo>
                    <a:pt x="89" y="339"/>
                    <a:pt x="109" y="325"/>
                    <a:pt x="139" y="315"/>
                  </a:cubicBezTo>
                  <a:cubicBezTo>
                    <a:pt x="146" y="305"/>
                    <a:pt x="153" y="298"/>
                    <a:pt x="163" y="291"/>
                  </a:cubicBezTo>
                  <a:cubicBezTo>
                    <a:pt x="174" y="258"/>
                    <a:pt x="156" y="307"/>
                    <a:pt x="175" y="276"/>
                  </a:cubicBezTo>
                  <a:cubicBezTo>
                    <a:pt x="189" y="254"/>
                    <a:pt x="197" y="220"/>
                    <a:pt x="205" y="195"/>
                  </a:cubicBezTo>
                  <a:cubicBezTo>
                    <a:pt x="209" y="183"/>
                    <a:pt x="216" y="171"/>
                    <a:pt x="220" y="159"/>
                  </a:cubicBezTo>
                  <a:cubicBezTo>
                    <a:pt x="222" y="153"/>
                    <a:pt x="226" y="141"/>
                    <a:pt x="226" y="141"/>
                  </a:cubicBezTo>
                  <a:cubicBezTo>
                    <a:pt x="228" y="118"/>
                    <a:pt x="241" y="53"/>
                    <a:pt x="208" y="42"/>
                  </a:cubicBezTo>
                  <a:cubicBezTo>
                    <a:pt x="198" y="28"/>
                    <a:pt x="183" y="22"/>
                    <a:pt x="169" y="12"/>
                  </a:cubicBezTo>
                  <a:cubicBezTo>
                    <a:pt x="152" y="16"/>
                    <a:pt x="153" y="17"/>
                    <a:pt x="172" y="9"/>
                  </a:cubicBez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Freeform 35"/>
            <p:cNvSpPr>
              <a:spLocks/>
            </p:cNvSpPr>
            <p:nvPr/>
          </p:nvSpPr>
          <p:spPr bwMode="auto">
            <a:xfrm>
              <a:off x="5976" y="3453"/>
              <a:ext cx="116" cy="309"/>
            </a:xfrm>
            <a:custGeom>
              <a:avLst/>
              <a:gdLst>
                <a:gd name="T0" fmla="*/ 3 w 138"/>
                <a:gd name="T1" fmla="*/ 0 h 306"/>
                <a:gd name="T2" fmla="*/ 3 w 138"/>
                <a:gd name="T3" fmla="*/ 170 h 306"/>
                <a:gd name="T4" fmla="*/ 3 w 138"/>
                <a:gd name="T5" fmla="*/ 286 h 306"/>
                <a:gd name="T6" fmla="*/ 3 w 138"/>
                <a:gd name="T7" fmla="*/ 399 h 306"/>
                <a:gd name="T8" fmla="*/ 3 w 138"/>
                <a:gd name="T9" fmla="*/ 545 h 306"/>
                <a:gd name="T10" fmla="*/ 3 w 138"/>
                <a:gd name="T11" fmla="*/ 500 h 306"/>
                <a:gd name="T12" fmla="*/ 3 w 138"/>
                <a:gd name="T13" fmla="*/ 481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"/>
                <a:gd name="T22" fmla="*/ 0 h 306"/>
                <a:gd name="T23" fmla="*/ 138 w 138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" h="306">
                  <a:moveTo>
                    <a:pt x="78" y="0"/>
                  </a:moveTo>
                  <a:cubicBezTo>
                    <a:pt x="66" y="36"/>
                    <a:pt x="51" y="68"/>
                    <a:pt x="36" y="102"/>
                  </a:cubicBezTo>
                  <a:cubicBezTo>
                    <a:pt x="28" y="119"/>
                    <a:pt x="27" y="138"/>
                    <a:pt x="21" y="156"/>
                  </a:cubicBezTo>
                  <a:cubicBezTo>
                    <a:pt x="18" y="180"/>
                    <a:pt x="12" y="202"/>
                    <a:pt x="6" y="225"/>
                  </a:cubicBezTo>
                  <a:cubicBezTo>
                    <a:pt x="8" y="262"/>
                    <a:pt x="0" y="293"/>
                    <a:pt x="39" y="306"/>
                  </a:cubicBezTo>
                  <a:cubicBezTo>
                    <a:pt x="66" y="302"/>
                    <a:pt x="103" y="294"/>
                    <a:pt x="126" y="279"/>
                  </a:cubicBezTo>
                  <a:cubicBezTo>
                    <a:pt x="133" y="268"/>
                    <a:pt x="129" y="272"/>
                    <a:pt x="138" y="267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Freeform 36"/>
            <p:cNvSpPr>
              <a:spLocks/>
            </p:cNvSpPr>
            <p:nvPr/>
          </p:nvSpPr>
          <p:spPr bwMode="auto">
            <a:xfrm>
              <a:off x="6090" y="3459"/>
              <a:ext cx="408" cy="303"/>
            </a:xfrm>
            <a:custGeom>
              <a:avLst/>
              <a:gdLst>
                <a:gd name="T0" fmla="*/ 0 w 408"/>
                <a:gd name="T1" fmla="*/ 11816579 h 252"/>
                <a:gd name="T2" fmla="*/ 42 w 408"/>
                <a:gd name="T3" fmla="*/ 15992601 h 252"/>
                <a:gd name="T4" fmla="*/ 78 w 408"/>
                <a:gd name="T5" fmla="*/ 15631598 h 252"/>
                <a:gd name="T6" fmla="*/ 96 w 408"/>
                <a:gd name="T7" fmla="*/ 14841518 h 252"/>
                <a:gd name="T8" fmla="*/ 150 w 408"/>
                <a:gd name="T9" fmla="*/ 9741590 h 252"/>
                <a:gd name="T10" fmla="*/ 165 w 408"/>
                <a:gd name="T11" fmla="*/ 8081025 h 252"/>
                <a:gd name="T12" fmla="*/ 177 w 408"/>
                <a:gd name="T13" fmla="*/ 6863768 h 252"/>
                <a:gd name="T14" fmla="*/ 210 w 408"/>
                <a:gd name="T15" fmla="*/ 2514302 h 252"/>
                <a:gd name="T16" fmla="*/ 222 w 408"/>
                <a:gd name="T17" fmla="*/ 1315670 h 252"/>
                <a:gd name="T18" fmla="*/ 225 w 408"/>
                <a:gd name="T19" fmla="*/ 737973 h 252"/>
                <a:gd name="T20" fmla="*/ 231 w 408"/>
                <a:gd name="T21" fmla="*/ 203117 h 252"/>
                <a:gd name="T22" fmla="*/ 213 w 408"/>
                <a:gd name="T23" fmla="*/ 3866324 h 252"/>
                <a:gd name="T24" fmla="*/ 201 w 408"/>
                <a:gd name="T25" fmla="*/ 4974635 h 252"/>
                <a:gd name="T26" fmla="*/ 189 w 408"/>
                <a:gd name="T27" fmla="*/ 6863768 h 252"/>
                <a:gd name="T28" fmla="*/ 174 w 408"/>
                <a:gd name="T29" fmla="*/ 9336786 h 252"/>
                <a:gd name="T30" fmla="*/ 189 w 408"/>
                <a:gd name="T31" fmla="*/ 15802153 h 252"/>
                <a:gd name="T32" fmla="*/ 240 w 408"/>
                <a:gd name="T33" fmla="*/ 15031879 h 252"/>
                <a:gd name="T34" fmla="*/ 264 w 408"/>
                <a:gd name="T35" fmla="*/ 13367400 h 252"/>
                <a:gd name="T36" fmla="*/ 306 w 408"/>
                <a:gd name="T37" fmla="*/ 9336786 h 252"/>
                <a:gd name="T38" fmla="*/ 342 w 408"/>
                <a:gd name="T39" fmla="*/ 5708483 h 252"/>
                <a:gd name="T40" fmla="*/ 366 w 408"/>
                <a:gd name="T41" fmla="*/ 2861773 h 252"/>
                <a:gd name="T42" fmla="*/ 378 w 408"/>
                <a:gd name="T43" fmla="*/ 1655585 h 252"/>
                <a:gd name="T44" fmla="*/ 384 w 408"/>
                <a:gd name="T45" fmla="*/ 1124319 h 252"/>
                <a:gd name="T46" fmla="*/ 366 w 408"/>
                <a:gd name="T47" fmla="*/ 3440941 h 252"/>
                <a:gd name="T48" fmla="*/ 333 w 408"/>
                <a:gd name="T49" fmla="*/ 8081025 h 252"/>
                <a:gd name="T50" fmla="*/ 318 w 408"/>
                <a:gd name="T51" fmla="*/ 10265835 h 252"/>
                <a:gd name="T52" fmla="*/ 312 w 408"/>
                <a:gd name="T53" fmla="*/ 11401584 h 252"/>
                <a:gd name="T54" fmla="*/ 318 w 408"/>
                <a:gd name="T55" fmla="*/ 15802153 h 252"/>
                <a:gd name="T56" fmla="*/ 360 w 408"/>
                <a:gd name="T57" fmla="*/ 15207311 h 252"/>
                <a:gd name="T58" fmla="*/ 408 w 408"/>
                <a:gd name="T59" fmla="*/ 13498373 h 2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8"/>
                <a:gd name="T91" fmla="*/ 0 h 252"/>
                <a:gd name="T92" fmla="*/ 408 w 408"/>
                <a:gd name="T93" fmla="*/ 252 h 2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8" h="252">
                  <a:moveTo>
                    <a:pt x="0" y="186"/>
                  </a:moveTo>
                  <a:cubicBezTo>
                    <a:pt x="4" y="229"/>
                    <a:pt x="4" y="239"/>
                    <a:pt x="42" y="252"/>
                  </a:cubicBezTo>
                  <a:cubicBezTo>
                    <a:pt x="47" y="251"/>
                    <a:pt x="69" y="251"/>
                    <a:pt x="78" y="246"/>
                  </a:cubicBezTo>
                  <a:cubicBezTo>
                    <a:pt x="84" y="242"/>
                    <a:pt x="96" y="234"/>
                    <a:pt x="96" y="234"/>
                  </a:cubicBezTo>
                  <a:cubicBezTo>
                    <a:pt x="114" y="207"/>
                    <a:pt x="132" y="180"/>
                    <a:pt x="150" y="153"/>
                  </a:cubicBezTo>
                  <a:cubicBezTo>
                    <a:pt x="156" y="144"/>
                    <a:pt x="159" y="135"/>
                    <a:pt x="165" y="126"/>
                  </a:cubicBezTo>
                  <a:cubicBezTo>
                    <a:pt x="169" y="120"/>
                    <a:pt x="177" y="108"/>
                    <a:pt x="177" y="108"/>
                  </a:cubicBezTo>
                  <a:cubicBezTo>
                    <a:pt x="183" y="85"/>
                    <a:pt x="199" y="60"/>
                    <a:pt x="210" y="39"/>
                  </a:cubicBezTo>
                  <a:cubicBezTo>
                    <a:pt x="214" y="33"/>
                    <a:pt x="220" y="28"/>
                    <a:pt x="222" y="21"/>
                  </a:cubicBezTo>
                  <a:cubicBezTo>
                    <a:pt x="223" y="18"/>
                    <a:pt x="224" y="15"/>
                    <a:pt x="225" y="12"/>
                  </a:cubicBezTo>
                  <a:cubicBezTo>
                    <a:pt x="227" y="9"/>
                    <a:pt x="232" y="0"/>
                    <a:pt x="231" y="3"/>
                  </a:cubicBezTo>
                  <a:cubicBezTo>
                    <a:pt x="225" y="22"/>
                    <a:pt x="219" y="41"/>
                    <a:pt x="213" y="60"/>
                  </a:cubicBezTo>
                  <a:cubicBezTo>
                    <a:pt x="211" y="67"/>
                    <a:pt x="201" y="78"/>
                    <a:pt x="201" y="78"/>
                  </a:cubicBezTo>
                  <a:cubicBezTo>
                    <a:pt x="198" y="90"/>
                    <a:pt x="196" y="98"/>
                    <a:pt x="189" y="108"/>
                  </a:cubicBezTo>
                  <a:cubicBezTo>
                    <a:pt x="185" y="122"/>
                    <a:pt x="182" y="135"/>
                    <a:pt x="174" y="147"/>
                  </a:cubicBezTo>
                  <a:cubicBezTo>
                    <a:pt x="171" y="180"/>
                    <a:pt x="157" y="228"/>
                    <a:pt x="189" y="249"/>
                  </a:cubicBezTo>
                  <a:cubicBezTo>
                    <a:pt x="220" y="246"/>
                    <a:pt x="217" y="245"/>
                    <a:pt x="240" y="237"/>
                  </a:cubicBezTo>
                  <a:cubicBezTo>
                    <a:pt x="251" y="221"/>
                    <a:pt x="243" y="231"/>
                    <a:pt x="264" y="210"/>
                  </a:cubicBezTo>
                  <a:cubicBezTo>
                    <a:pt x="280" y="194"/>
                    <a:pt x="293" y="167"/>
                    <a:pt x="306" y="147"/>
                  </a:cubicBezTo>
                  <a:cubicBezTo>
                    <a:pt x="319" y="128"/>
                    <a:pt x="322" y="103"/>
                    <a:pt x="342" y="90"/>
                  </a:cubicBezTo>
                  <a:cubicBezTo>
                    <a:pt x="347" y="75"/>
                    <a:pt x="358" y="59"/>
                    <a:pt x="366" y="45"/>
                  </a:cubicBezTo>
                  <a:cubicBezTo>
                    <a:pt x="370" y="39"/>
                    <a:pt x="374" y="33"/>
                    <a:pt x="378" y="27"/>
                  </a:cubicBezTo>
                  <a:cubicBezTo>
                    <a:pt x="380" y="24"/>
                    <a:pt x="385" y="15"/>
                    <a:pt x="384" y="18"/>
                  </a:cubicBezTo>
                  <a:cubicBezTo>
                    <a:pt x="380" y="31"/>
                    <a:pt x="372" y="42"/>
                    <a:pt x="366" y="54"/>
                  </a:cubicBezTo>
                  <a:cubicBezTo>
                    <a:pt x="355" y="78"/>
                    <a:pt x="345" y="102"/>
                    <a:pt x="333" y="126"/>
                  </a:cubicBezTo>
                  <a:cubicBezTo>
                    <a:pt x="327" y="138"/>
                    <a:pt x="322" y="149"/>
                    <a:pt x="318" y="162"/>
                  </a:cubicBezTo>
                  <a:cubicBezTo>
                    <a:pt x="316" y="168"/>
                    <a:pt x="312" y="180"/>
                    <a:pt x="312" y="180"/>
                  </a:cubicBezTo>
                  <a:cubicBezTo>
                    <a:pt x="310" y="211"/>
                    <a:pt x="303" y="226"/>
                    <a:pt x="318" y="249"/>
                  </a:cubicBezTo>
                  <a:cubicBezTo>
                    <a:pt x="328" y="248"/>
                    <a:pt x="350" y="247"/>
                    <a:pt x="360" y="240"/>
                  </a:cubicBezTo>
                  <a:cubicBezTo>
                    <a:pt x="370" y="234"/>
                    <a:pt x="398" y="213"/>
                    <a:pt x="408" y="213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Freeform 37"/>
            <p:cNvSpPr>
              <a:spLocks/>
            </p:cNvSpPr>
            <p:nvPr/>
          </p:nvSpPr>
          <p:spPr bwMode="auto">
            <a:xfrm rot="-526097">
              <a:off x="6499" y="3471"/>
              <a:ext cx="396" cy="282"/>
            </a:xfrm>
            <a:custGeom>
              <a:avLst/>
              <a:gdLst>
                <a:gd name="T0" fmla="*/ 41 w 401"/>
                <a:gd name="T1" fmla="*/ 0 h 300"/>
                <a:gd name="T2" fmla="*/ 40 w 401"/>
                <a:gd name="T3" fmla="*/ 8 h 300"/>
                <a:gd name="T4" fmla="*/ 40 w 401"/>
                <a:gd name="T5" fmla="*/ 8 h 300"/>
                <a:gd name="T6" fmla="*/ 26 w 401"/>
                <a:gd name="T7" fmla="*/ 8 h 300"/>
                <a:gd name="T8" fmla="*/ 8 w 401"/>
                <a:gd name="T9" fmla="*/ 8 h 300"/>
                <a:gd name="T10" fmla="*/ 2 w 401"/>
                <a:gd name="T11" fmla="*/ 8 h 300"/>
                <a:gd name="T12" fmla="*/ 5 w 401"/>
                <a:gd name="T13" fmla="*/ 8 h 300"/>
                <a:gd name="T14" fmla="*/ 17 w 401"/>
                <a:gd name="T15" fmla="*/ 8 h 300"/>
                <a:gd name="T16" fmla="*/ 40 w 401"/>
                <a:gd name="T17" fmla="*/ 8 h 300"/>
                <a:gd name="T18" fmla="*/ 56 w 401"/>
                <a:gd name="T19" fmla="*/ 8 h 300"/>
                <a:gd name="T20" fmla="*/ 74 w 401"/>
                <a:gd name="T21" fmla="*/ 8 h 300"/>
                <a:gd name="T22" fmla="*/ 86 w 401"/>
                <a:gd name="T23" fmla="*/ 8 h 300"/>
                <a:gd name="T24" fmla="*/ 108 w 401"/>
                <a:gd name="T25" fmla="*/ 8 h 300"/>
                <a:gd name="T26" fmla="*/ 128 w 401"/>
                <a:gd name="T27" fmla="*/ 8 h 300"/>
                <a:gd name="T28" fmla="*/ 124 w 401"/>
                <a:gd name="T29" fmla="*/ 8 h 300"/>
                <a:gd name="T30" fmla="*/ 122 w 401"/>
                <a:gd name="T31" fmla="*/ 8 h 300"/>
                <a:gd name="T32" fmla="*/ 116 w 401"/>
                <a:gd name="T33" fmla="*/ 8 h 300"/>
                <a:gd name="T34" fmla="*/ 109 w 401"/>
                <a:gd name="T35" fmla="*/ 8 h 300"/>
                <a:gd name="T36" fmla="*/ 98 w 401"/>
                <a:gd name="T37" fmla="*/ 8 h 300"/>
                <a:gd name="T38" fmla="*/ 91 w 401"/>
                <a:gd name="T39" fmla="*/ 8 h 300"/>
                <a:gd name="T40" fmla="*/ 88 w 401"/>
                <a:gd name="T41" fmla="*/ 8 h 300"/>
                <a:gd name="T42" fmla="*/ 95 w 401"/>
                <a:gd name="T43" fmla="*/ 8 h 300"/>
                <a:gd name="T44" fmla="*/ 103 w 401"/>
                <a:gd name="T45" fmla="*/ 8 h 300"/>
                <a:gd name="T46" fmla="*/ 109 w 401"/>
                <a:gd name="T47" fmla="*/ 8 h 300"/>
                <a:gd name="T48" fmla="*/ 115 w 401"/>
                <a:gd name="T49" fmla="*/ 8 h 300"/>
                <a:gd name="T50" fmla="*/ 122 w 401"/>
                <a:gd name="T51" fmla="*/ 8 h 300"/>
                <a:gd name="T52" fmla="*/ 135 w 401"/>
                <a:gd name="T53" fmla="*/ 8 h 300"/>
                <a:gd name="T54" fmla="*/ 154 w 401"/>
                <a:gd name="T55" fmla="*/ 8 h 300"/>
                <a:gd name="T56" fmla="*/ 168 w 401"/>
                <a:gd name="T57" fmla="*/ 8 h 300"/>
                <a:gd name="T58" fmla="*/ 179 w 401"/>
                <a:gd name="T59" fmla="*/ 8 h 300"/>
                <a:gd name="T60" fmla="*/ 189 w 401"/>
                <a:gd name="T61" fmla="*/ 8 h 3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01"/>
                <a:gd name="T94" fmla="*/ 0 h 300"/>
                <a:gd name="T95" fmla="*/ 401 w 401"/>
                <a:gd name="T96" fmla="*/ 300 h 3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01" h="300">
                  <a:moveTo>
                    <a:pt x="101" y="0"/>
                  </a:moveTo>
                  <a:cubicBezTo>
                    <a:pt x="83" y="12"/>
                    <a:pt x="82" y="34"/>
                    <a:pt x="71" y="51"/>
                  </a:cubicBezTo>
                  <a:cubicBezTo>
                    <a:pt x="62" y="65"/>
                    <a:pt x="62" y="83"/>
                    <a:pt x="53" y="96"/>
                  </a:cubicBezTo>
                  <a:cubicBezTo>
                    <a:pt x="41" y="114"/>
                    <a:pt x="33" y="130"/>
                    <a:pt x="26" y="150"/>
                  </a:cubicBezTo>
                  <a:cubicBezTo>
                    <a:pt x="21" y="165"/>
                    <a:pt x="13" y="180"/>
                    <a:pt x="8" y="195"/>
                  </a:cubicBezTo>
                  <a:cubicBezTo>
                    <a:pt x="6" y="201"/>
                    <a:pt x="2" y="213"/>
                    <a:pt x="2" y="213"/>
                  </a:cubicBezTo>
                  <a:cubicBezTo>
                    <a:pt x="3" y="233"/>
                    <a:pt x="0" y="254"/>
                    <a:pt x="5" y="273"/>
                  </a:cubicBezTo>
                  <a:cubicBezTo>
                    <a:pt x="6" y="277"/>
                    <a:pt x="13" y="275"/>
                    <a:pt x="17" y="276"/>
                  </a:cubicBezTo>
                  <a:cubicBezTo>
                    <a:pt x="32" y="280"/>
                    <a:pt x="46" y="282"/>
                    <a:pt x="59" y="291"/>
                  </a:cubicBezTo>
                  <a:cubicBezTo>
                    <a:pt x="87" y="288"/>
                    <a:pt x="93" y="284"/>
                    <a:pt x="116" y="276"/>
                  </a:cubicBezTo>
                  <a:cubicBezTo>
                    <a:pt x="124" y="268"/>
                    <a:pt x="139" y="255"/>
                    <a:pt x="149" y="249"/>
                  </a:cubicBezTo>
                  <a:cubicBezTo>
                    <a:pt x="153" y="237"/>
                    <a:pt x="163" y="223"/>
                    <a:pt x="173" y="216"/>
                  </a:cubicBezTo>
                  <a:cubicBezTo>
                    <a:pt x="183" y="186"/>
                    <a:pt x="206" y="152"/>
                    <a:pt x="224" y="126"/>
                  </a:cubicBezTo>
                  <a:cubicBezTo>
                    <a:pt x="243" y="97"/>
                    <a:pt x="261" y="51"/>
                    <a:pt x="272" y="18"/>
                  </a:cubicBezTo>
                  <a:cubicBezTo>
                    <a:pt x="273" y="15"/>
                    <a:pt x="268" y="24"/>
                    <a:pt x="266" y="27"/>
                  </a:cubicBezTo>
                  <a:cubicBezTo>
                    <a:pt x="265" y="30"/>
                    <a:pt x="264" y="33"/>
                    <a:pt x="263" y="36"/>
                  </a:cubicBezTo>
                  <a:cubicBezTo>
                    <a:pt x="257" y="48"/>
                    <a:pt x="252" y="59"/>
                    <a:pt x="248" y="72"/>
                  </a:cubicBezTo>
                  <a:cubicBezTo>
                    <a:pt x="244" y="83"/>
                    <a:pt x="233" y="99"/>
                    <a:pt x="227" y="108"/>
                  </a:cubicBezTo>
                  <a:cubicBezTo>
                    <a:pt x="215" y="127"/>
                    <a:pt x="207" y="151"/>
                    <a:pt x="197" y="171"/>
                  </a:cubicBezTo>
                  <a:cubicBezTo>
                    <a:pt x="191" y="183"/>
                    <a:pt x="186" y="194"/>
                    <a:pt x="182" y="207"/>
                  </a:cubicBezTo>
                  <a:cubicBezTo>
                    <a:pt x="180" y="213"/>
                    <a:pt x="176" y="225"/>
                    <a:pt x="176" y="225"/>
                  </a:cubicBezTo>
                  <a:cubicBezTo>
                    <a:pt x="178" y="239"/>
                    <a:pt x="179" y="260"/>
                    <a:pt x="191" y="270"/>
                  </a:cubicBezTo>
                  <a:cubicBezTo>
                    <a:pt x="196" y="275"/>
                    <a:pt x="203" y="278"/>
                    <a:pt x="209" y="282"/>
                  </a:cubicBezTo>
                  <a:cubicBezTo>
                    <a:pt x="214" y="286"/>
                    <a:pt x="227" y="288"/>
                    <a:pt x="227" y="288"/>
                  </a:cubicBezTo>
                  <a:cubicBezTo>
                    <a:pt x="259" y="267"/>
                    <a:pt x="210" y="300"/>
                    <a:pt x="245" y="273"/>
                  </a:cubicBezTo>
                  <a:cubicBezTo>
                    <a:pt x="251" y="269"/>
                    <a:pt x="263" y="261"/>
                    <a:pt x="263" y="261"/>
                  </a:cubicBezTo>
                  <a:cubicBezTo>
                    <a:pt x="277" y="240"/>
                    <a:pt x="269" y="247"/>
                    <a:pt x="284" y="237"/>
                  </a:cubicBezTo>
                  <a:cubicBezTo>
                    <a:pt x="290" y="219"/>
                    <a:pt x="309" y="188"/>
                    <a:pt x="323" y="174"/>
                  </a:cubicBezTo>
                  <a:cubicBezTo>
                    <a:pt x="330" y="153"/>
                    <a:pt x="344" y="148"/>
                    <a:pt x="350" y="129"/>
                  </a:cubicBezTo>
                  <a:cubicBezTo>
                    <a:pt x="355" y="114"/>
                    <a:pt x="366" y="95"/>
                    <a:pt x="377" y="84"/>
                  </a:cubicBezTo>
                  <a:cubicBezTo>
                    <a:pt x="382" y="69"/>
                    <a:pt x="401" y="42"/>
                    <a:pt x="401" y="27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Freeform 38"/>
            <p:cNvSpPr>
              <a:spLocks/>
            </p:cNvSpPr>
            <p:nvPr/>
          </p:nvSpPr>
          <p:spPr bwMode="auto">
            <a:xfrm>
              <a:off x="6828" y="3471"/>
              <a:ext cx="48" cy="279"/>
            </a:xfrm>
            <a:custGeom>
              <a:avLst/>
              <a:gdLst>
                <a:gd name="T0" fmla="*/ 48 w 48"/>
                <a:gd name="T1" fmla="*/ 0 h 279"/>
                <a:gd name="T2" fmla="*/ 39 w 48"/>
                <a:gd name="T3" fmla="*/ 69 h 279"/>
                <a:gd name="T4" fmla="*/ 30 w 48"/>
                <a:gd name="T5" fmla="*/ 99 h 279"/>
                <a:gd name="T6" fmla="*/ 15 w 48"/>
                <a:gd name="T7" fmla="*/ 210 h 279"/>
                <a:gd name="T8" fmla="*/ 0 w 48"/>
                <a:gd name="T9" fmla="*/ 279 h 2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79"/>
                <a:gd name="T17" fmla="*/ 48 w 48"/>
                <a:gd name="T18" fmla="*/ 279 h 2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79">
                  <a:moveTo>
                    <a:pt x="48" y="0"/>
                  </a:moveTo>
                  <a:cubicBezTo>
                    <a:pt x="30" y="26"/>
                    <a:pt x="45" y="2"/>
                    <a:pt x="39" y="69"/>
                  </a:cubicBezTo>
                  <a:cubicBezTo>
                    <a:pt x="38" y="79"/>
                    <a:pt x="30" y="99"/>
                    <a:pt x="30" y="99"/>
                  </a:cubicBezTo>
                  <a:cubicBezTo>
                    <a:pt x="25" y="136"/>
                    <a:pt x="20" y="173"/>
                    <a:pt x="15" y="210"/>
                  </a:cubicBezTo>
                  <a:cubicBezTo>
                    <a:pt x="12" y="234"/>
                    <a:pt x="0" y="255"/>
                    <a:pt x="0" y="279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Freeform 39"/>
            <p:cNvSpPr>
              <a:spLocks/>
            </p:cNvSpPr>
            <p:nvPr/>
          </p:nvSpPr>
          <p:spPr bwMode="auto">
            <a:xfrm>
              <a:off x="6858" y="3599"/>
              <a:ext cx="135" cy="7"/>
            </a:xfrm>
            <a:custGeom>
              <a:avLst/>
              <a:gdLst>
                <a:gd name="T0" fmla="*/ 0 w 135"/>
                <a:gd name="T1" fmla="*/ 7 h 7"/>
                <a:gd name="T2" fmla="*/ 135 w 135"/>
                <a:gd name="T3" fmla="*/ 4 h 7"/>
                <a:gd name="T4" fmla="*/ 0 60000 65536"/>
                <a:gd name="T5" fmla="*/ 0 60000 65536"/>
                <a:gd name="T6" fmla="*/ 0 w 135"/>
                <a:gd name="T7" fmla="*/ 0 h 7"/>
                <a:gd name="T8" fmla="*/ 135 w 13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5" h="7">
                  <a:moveTo>
                    <a:pt x="0" y="7"/>
                  </a:moveTo>
                  <a:cubicBezTo>
                    <a:pt x="134" y="0"/>
                    <a:pt x="78" y="4"/>
                    <a:pt x="135" y="4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Freeform 40"/>
            <p:cNvSpPr>
              <a:spLocks/>
            </p:cNvSpPr>
            <p:nvPr/>
          </p:nvSpPr>
          <p:spPr bwMode="auto">
            <a:xfrm>
              <a:off x="6971" y="3453"/>
              <a:ext cx="136" cy="300"/>
            </a:xfrm>
            <a:custGeom>
              <a:avLst/>
              <a:gdLst>
                <a:gd name="T0" fmla="*/ 58 w 136"/>
                <a:gd name="T1" fmla="*/ 0 h 300"/>
                <a:gd name="T2" fmla="*/ 31 w 136"/>
                <a:gd name="T3" fmla="*/ 84 h 300"/>
                <a:gd name="T4" fmla="*/ 7 w 136"/>
                <a:gd name="T5" fmla="*/ 201 h 300"/>
                <a:gd name="T6" fmla="*/ 7 w 136"/>
                <a:gd name="T7" fmla="*/ 285 h 300"/>
                <a:gd name="T8" fmla="*/ 34 w 136"/>
                <a:gd name="T9" fmla="*/ 300 h 300"/>
                <a:gd name="T10" fmla="*/ 67 w 136"/>
                <a:gd name="T11" fmla="*/ 291 h 300"/>
                <a:gd name="T12" fmla="*/ 79 w 136"/>
                <a:gd name="T13" fmla="*/ 279 h 300"/>
                <a:gd name="T14" fmla="*/ 91 w 136"/>
                <a:gd name="T15" fmla="*/ 267 h 300"/>
                <a:gd name="T16" fmla="*/ 115 w 136"/>
                <a:gd name="T17" fmla="*/ 222 h 300"/>
                <a:gd name="T18" fmla="*/ 136 w 136"/>
                <a:gd name="T19" fmla="*/ 159 h 3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6"/>
                <a:gd name="T31" fmla="*/ 0 h 300"/>
                <a:gd name="T32" fmla="*/ 136 w 136"/>
                <a:gd name="T33" fmla="*/ 300 h 3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6" h="300">
                  <a:moveTo>
                    <a:pt x="58" y="0"/>
                  </a:moveTo>
                  <a:cubicBezTo>
                    <a:pt x="49" y="27"/>
                    <a:pt x="36" y="56"/>
                    <a:pt x="31" y="84"/>
                  </a:cubicBezTo>
                  <a:cubicBezTo>
                    <a:pt x="24" y="124"/>
                    <a:pt x="20" y="162"/>
                    <a:pt x="7" y="201"/>
                  </a:cubicBezTo>
                  <a:cubicBezTo>
                    <a:pt x="3" y="234"/>
                    <a:pt x="0" y="245"/>
                    <a:pt x="7" y="285"/>
                  </a:cubicBezTo>
                  <a:cubicBezTo>
                    <a:pt x="9" y="295"/>
                    <a:pt x="34" y="300"/>
                    <a:pt x="34" y="300"/>
                  </a:cubicBezTo>
                  <a:cubicBezTo>
                    <a:pt x="45" y="298"/>
                    <a:pt x="67" y="291"/>
                    <a:pt x="67" y="291"/>
                  </a:cubicBezTo>
                  <a:cubicBezTo>
                    <a:pt x="75" y="267"/>
                    <a:pt x="63" y="295"/>
                    <a:pt x="79" y="279"/>
                  </a:cubicBezTo>
                  <a:cubicBezTo>
                    <a:pt x="95" y="263"/>
                    <a:pt x="67" y="275"/>
                    <a:pt x="91" y="267"/>
                  </a:cubicBezTo>
                  <a:cubicBezTo>
                    <a:pt x="96" y="251"/>
                    <a:pt x="106" y="236"/>
                    <a:pt x="115" y="222"/>
                  </a:cubicBezTo>
                  <a:cubicBezTo>
                    <a:pt x="126" y="205"/>
                    <a:pt x="122" y="173"/>
                    <a:pt x="136" y="159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Freeform 41"/>
            <p:cNvSpPr>
              <a:spLocks/>
            </p:cNvSpPr>
            <p:nvPr/>
          </p:nvSpPr>
          <p:spPr bwMode="auto">
            <a:xfrm>
              <a:off x="7089" y="3427"/>
              <a:ext cx="234" cy="332"/>
            </a:xfrm>
            <a:custGeom>
              <a:avLst/>
              <a:gdLst>
                <a:gd name="T0" fmla="*/ 162 w 234"/>
                <a:gd name="T1" fmla="*/ 23 h 332"/>
                <a:gd name="T2" fmla="*/ 105 w 234"/>
                <a:gd name="T3" fmla="*/ 14 h 332"/>
                <a:gd name="T4" fmla="*/ 72 w 234"/>
                <a:gd name="T5" fmla="*/ 38 h 332"/>
                <a:gd name="T6" fmla="*/ 60 w 234"/>
                <a:gd name="T7" fmla="*/ 53 h 332"/>
                <a:gd name="T8" fmla="*/ 33 w 234"/>
                <a:gd name="T9" fmla="*/ 104 h 332"/>
                <a:gd name="T10" fmla="*/ 21 w 234"/>
                <a:gd name="T11" fmla="*/ 134 h 332"/>
                <a:gd name="T12" fmla="*/ 0 w 234"/>
                <a:gd name="T13" fmla="*/ 230 h 332"/>
                <a:gd name="T14" fmla="*/ 33 w 234"/>
                <a:gd name="T15" fmla="*/ 311 h 332"/>
                <a:gd name="T16" fmla="*/ 72 w 234"/>
                <a:gd name="T17" fmla="*/ 332 h 332"/>
                <a:gd name="T18" fmla="*/ 108 w 234"/>
                <a:gd name="T19" fmla="*/ 329 h 332"/>
                <a:gd name="T20" fmla="*/ 126 w 234"/>
                <a:gd name="T21" fmla="*/ 323 h 332"/>
                <a:gd name="T22" fmla="*/ 153 w 234"/>
                <a:gd name="T23" fmla="*/ 305 h 332"/>
                <a:gd name="T24" fmla="*/ 204 w 234"/>
                <a:gd name="T25" fmla="*/ 215 h 332"/>
                <a:gd name="T26" fmla="*/ 228 w 234"/>
                <a:gd name="T27" fmla="*/ 161 h 332"/>
                <a:gd name="T28" fmla="*/ 198 w 234"/>
                <a:gd name="T29" fmla="*/ 41 h 332"/>
                <a:gd name="T30" fmla="*/ 162 w 234"/>
                <a:gd name="T31" fmla="*/ 23 h 3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4"/>
                <a:gd name="T49" fmla="*/ 0 h 332"/>
                <a:gd name="T50" fmla="*/ 234 w 234"/>
                <a:gd name="T51" fmla="*/ 332 h 3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4" h="332">
                  <a:moveTo>
                    <a:pt x="162" y="23"/>
                  </a:moveTo>
                  <a:cubicBezTo>
                    <a:pt x="154" y="0"/>
                    <a:pt x="126" y="13"/>
                    <a:pt x="105" y="14"/>
                  </a:cubicBezTo>
                  <a:cubicBezTo>
                    <a:pt x="90" y="19"/>
                    <a:pt x="85" y="29"/>
                    <a:pt x="72" y="38"/>
                  </a:cubicBezTo>
                  <a:cubicBezTo>
                    <a:pt x="64" y="61"/>
                    <a:pt x="76" y="34"/>
                    <a:pt x="60" y="53"/>
                  </a:cubicBezTo>
                  <a:cubicBezTo>
                    <a:pt x="47" y="69"/>
                    <a:pt x="51" y="92"/>
                    <a:pt x="33" y="104"/>
                  </a:cubicBezTo>
                  <a:cubicBezTo>
                    <a:pt x="30" y="116"/>
                    <a:pt x="28" y="124"/>
                    <a:pt x="21" y="134"/>
                  </a:cubicBezTo>
                  <a:cubicBezTo>
                    <a:pt x="13" y="166"/>
                    <a:pt x="6" y="197"/>
                    <a:pt x="0" y="230"/>
                  </a:cubicBezTo>
                  <a:cubicBezTo>
                    <a:pt x="2" y="256"/>
                    <a:pt x="1" y="300"/>
                    <a:pt x="33" y="311"/>
                  </a:cubicBezTo>
                  <a:cubicBezTo>
                    <a:pt x="38" y="327"/>
                    <a:pt x="57" y="329"/>
                    <a:pt x="72" y="332"/>
                  </a:cubicBezTo>
                  <a:cubicBezTo>
                    <a:pt x="84" y="331"/>
                    <a:pt x="96" y="331"/>
                    <a:pt x="108" y="329"/>
                  </a:cubicBezTo>
                  <a:cubicBezTo>
                    <a:pt x="114" y="328"/>
                    <a:pt x="126" y="323"/>
                    <a:pt x="126" y="323"/>
                  </a:cubicBezTo>
                  <a:cubicBezTo>
                    <a:pt x="135" y="314"/>
                    <a:pt x="143" y="312"/>
                    <a:pt x="153" y="305"/>
                  </a:cubicBezTo>
                  <a:cubicBezTo>
                    <a:pt x="172" y="276"/>
                    <a:pt x="190" y="247"/>
                    <a:pt x="204" y="215"/>
                  </a:cubicBezTo>
                  <a:cubicBezTo>
                    <a:pt x="212" y="197"/>
                    <a:pt x="217" y="178"/>
                    <a:pt x="228" y="161"/>
                  </a:cubicBezTo>
                  <a:cubicBezTo>
                    <a:pt x="234" y="128"/>
                    <a:pt x="228" y="66"/>
                    <a:pt x="198" y="41"/>
                  </a:cubicBezTo>
                  <a:cubicBezTo>
                    <a:pt x="187" y="32"/>
                    <a:pt x="174" y="31"/>
                    <a:pt x="162" y="23"/>
                  </a:cubicBez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5" name="Freeform 42"/>
            <p:cNvSpPr>
              <a:spLocks/>
            </p:cNvSpPr>
            <p:nvPr/>
          </p:nvSpPr>
          <p:spPr bwMode="auto">
            <a:xfrm>
              <a:off x="7293" y="3447"/>
              <a:ext cx="141" cy="309"/>
            </a:xfrm>
            <a:custGeom>
              <a:avLst/>
              <a:gdLst>
                <a:gd name="T0" fmla="*/ 60 w 141"/>
                <a:gd name="T1" fmla="*/ 0 h 309"/>
                <a:gd name="T2" fmla="*/ 39 w 141"/>
                <a:gd name="T3" fmla="*/ 48 h 309"/>
                <a:gd name="T4" fmla="*/ 33 w 141"/>
                <a:gd name="T5" fmla="*/ 66 h 309"/>
                <a:gd name="T6" fmla="*/ 0 w 141"/>
                <a:gd name="T7" fmla="*/ 267 h 309"/>
                <a:gd name="T8" fmla="*/ 27 w 141"/>
                <a:gd name="T9" fmla="*/ 309 h 309"/>
                <a:gd name="T10" fmla="*/ 87 w 141"/>
                <a:gd name="T11" fmla="*/ 294 h 309"/>
                <a:gd name="T12" fmla="*/ 123 w 141"/>
                <a:gd name="T13" fmla="*/ 273 h 309"/>
                <a:gd name="T14" fmla="*/ 141 w 141"/>
                <a:gd name="T15" fmla="*/ 261 h 3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1"/>
                <a:gd name="T25" fmla="*/ 0 h 309"/>
                <a:gd name="T26" fmla="*/ 141 w 141"/>
                <a:gd name="T27" fmla="*/ 309 h 3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1" h="309">
                  <a:moveTo>
                    <a:pt x="60" y="0"/>
                  </a:moveTo>
                  <a:cubicBezTo>
                    <a:pt x="51" y="14"/>
                    <a:pt x="44" y="32"/>
                    <a:pt x="39" y="48"/>
                  </a:cubicBezTo>
                  <a:cubicBezTo>
                    <a:pt x="37" y="54"/>
                    <a:pt x="33" y="66"/>
                    <a:pt x="33" y="66"/>
                  </a:cubicBezTo>
                  <a:cubicBezTo>
                    <a:pt x="24" y="134"/>
                    <a:pt x="5" y="197"/>
                    <a:pt x="0" y="267"/>
                  </a:cubicBezTo>
                  <a:cubicBezTo>
                    <a:pt x="6" y="285"/>
                    <a:pt x="11" y="298"/>
                    <a:pt x="27" y="309"/>
                  </a:cubicBezTo>
                  <a:cubicBezTo>
                    <a:pt x="58" y="306"/>
                    <a:pt x="62" y="302"/>
                    <a:pt x="87" y="294"/>
                  </a:cubicBezTo>
                  <a:cubicBezTo>
                    <a:pt x="98" y="283"/>
                    <a:pt x="111" y="283"/>
                    <a:pt x="123" y="273"/>
                  </a:cubicBezTo>
                  <a:cubicBezTo>
                    <a:pt x="129" y="268"/>
                    <a:pt x="141" y="261"/>
                    <a:pt x="141" y="261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Oval 43"/>
            <p:cNvSpPr>
              <a:spLocks noChangeArrowheads="1"/>
            </p:cNvSpPr>
            <p:nvPr/>
          </p:nvSpPr>
          <p:spPr bwMode="auto">
            <a:xfrm>
              <a:off x="7530" y="3717"/>
              <a:ext cx="30" cy="30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7" name="Freeform 44"/>
            <p:cNvSpPr>
              <a:spLocks/>
            </p:cNvSpPr>
            <p:nvPr/>
          </p:nvSpPr>
          <p:spPr bwMode="auto">
            <a:xfrm>
              <a:off x="1853" y="3522"/>
              <a:ext cx="271" cy="547"/>
            </a:xfrm>
            <a:custGeom>
              <a:avLst/>
              <a:gdLst>
                <a:gd name="T0" fmla="*/ 115 w 271"/>
                <a:gd name="T1" fmla="*/ 57 h 547"/>
                <a:gd name="T2" fmla="*/ 136 w 271"/>
                <a:gd name="T3" fmla="*/ 36 h 547"/>
                <a:gd name="T4" fmla="*/ 178 w 271"/>
                <a:gd name="T5" fmla="*/ 12 h 547"/>
                <a:gd name="T6" fmla="*/ 205 w 271"/>
                <a:gd name="T7" fmla="*/ 0 h 547"/>
                <a:gd name="T8" fmla="*/ 229 w 271"/>
                <a:gd name="T9" fmla="*/ 6 h 547"/>
                <a:gd name="T10" fmla="*/ 247 w 271"/>
                <a:gd name="T11" fmla="*/ 18 h 547"/>
                <a:gd name="T12" fmla="*/ 265 w 271"/>
                <a:gd name="T13" fmla="*/ 54 h 547"/>
                <a:gd name="T14" fmla="*/ 250 w 271"/>
                <a:gd name="T15" fmla="*/ 117 h 547"/>
                <a:gd name="T16" fmla="*/ 202 w 271"/>
                <a:gd name="T17" fmla="*/ 156 h 547"/>
                <a:gd name="T18" fmla="*/ 115 w 271"/>
                <a:gd name="T19" fmla="*/ 204 h 547"/>
                <a:gd name="T20" fmla="*/ 124 w 271"/>
                <a:gd name="T21" fmla="*/ 198 h 547"/>
                <a:gd name="T22" fmla="*/ 181 w 271"/>
                <a:gd name="T23" fmla="*/ 177 h 547"/>
                <a:gd name="T24" fmla="*/ 223 w 271"/>
                <a:gd name="T25" fmla="*/ 210 h 547"/>
                <a:gd name="T26" fmla="*/ 232 w 271"/>
                <a:gd name="T27" fmla="*/ 237 h 547"/>
                <a:gd name="T28" fmla="*/ 235 w 271"/>
                <a:gd name="T29" fmla="*/ 246 h 547"/>
                <a:gd name="T30" fmla="*/ 190 w 271"/>
                <a:gd name="T31" fmla="*/ 414 h 547"/>
                <a:gd name="T32" fmla="*/ 166 w 271"/>
                <a:gd name="T33" fmla="*/ 471 h 547"/>
                <a:gd name="T34" fmla="*/ 145 w 271"/>
                <a:gd name="T35" fmla="*/ 504 h 547"/>
                <a:gd name="T36" fmla="*/ 115 w 271"/>
                <a:gd name="T37" fmla="*/ 531 h 547"/>
                <a:gd name="T38" fmla="*/ 49 w 271"/>
                <a:gd name="T39" fmla="*/ 537 h 547"/>
                <a:gd name="T40" fmla="*/ 16 w 271"/>
                <a:gd name="T41" fmla="*/ 510 h 547"/>
                <a:gd name="T42" fmla="*/ 4 w 271"/>
                <a:gd name="T43" fmla="*/ 483 h 547"/>
                <a:gd name="T44" fmla="*/ 25 w 271"/>
                <a:gd name="T45" fmla="*/ 414 h 547"/>
                <a:gd name="T46" fmla="*/ 76 w 271"/>
                <a:gd name="T47" fmla="*/ 381 h 547"/>
                <a:gd name="T48" fmla="*/ 103 w 271"/>
                <a:gd name="T49" fmla="*/ 360 h 547"/>
                <a:gd name="T50" fmla="*/ 127 w 271"/>
                <a:gd name="T51" fmla="*/ 339 h 547"/>
                <a:gd name="T52" fmla="*/ 133 w 271"/>
                <a:gd name="T53" fmla="*/ 330 h 547"/>
                <a:gd name="T54" fmla="*/ 142 w 271"/>
                <a:gd name="T55" fmla="*/ 324 h 547"/>
                <a:gd name="T56" fmla="*/ 190 w 271"/>
                <a:gd name="T57" fmla="*/ 264 h 547"/>
                <a:gd name="T58" fmla="*/ 214 w 271"/>
                <a:gd name="T59" fmla="*/ 234 h 547"/>
                <a:gd name="T60" fmla="*/ 250 w 271"/>
                <a:gd name="T61" fmla="*/ 204 h 54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71"/>
                <a:gd name="T94" fmla="*/ 0 h 547"/>
                <a:gd name="T95" fmla="*/ 271 w 271"/>
                <a:gd name="T96" fmla="*/ 547 h 54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71" h="547">
                  <a:moveTo>
                    <a:pt x="115" y="57"/>
                  </a:moveTo>
                  <a:cubicBezTo>
                    <a:pt x="126" y="50"/>
                    <a:pt x="125" y="43"/>
                    <a:pt x="136" y="36"/>
                  </a:cubicBezTo>
                  <a:cubicBezTo>
                    <a:pt x="145" y="23"/>
                    <a:pt x="164" y="19"/>
                    <a:pt x="178" y="12"/>
                  </a:cubicBezTo>
                  <a:cubicBezTo>
                    <a:pt x="187" y="8"/>
                    <a:pt x="205" y="0"/>
                    <a:pt x="205" y="0"/>
                  </a:cubicBezTo>
                  <a:cubicBezTo>
                    <a:pt x="213" y="2"/>
                    <a:pt x="221" y="4"/>
                    <a:pt x="229" y="6"/>
                  </a:cubicBezTo>
                  <a:cubicBezTo>
                    <a:pt x="236" y="8"/>
                    <a:pt x="247" y="18"/>
                    <a:pt x="247" y="18"/>
                  </a:cubicBezTo>
                  <a:cubicBezTo>
                    <a:pt x="254" y="29"/>
                    <a:pt x="261" y="42"/>
                    <a:pt x="265" y="54"/>
                  </a:cubicBezTo>
                  <a:cubicBezTo>
                    <a:pt x="263" y="81"/>
                    <a:pt x="271" y="103"/>
                    <a:pt x="250" y="117"/>
                  </a:cubicBezTo>
                  <a:cubicBezTo>
                    <a:pt x="239" y="134"/>
                    <a:pt x="222" y="149"/>
                    <a:pt x="202" y="156"/>
                  </a:cubicBezTo>
                  <a:cubicBezTo>
                    <a:pt x="188" y="177"/>
                    <a:pt x="138" y="189"/>
                    <a:pt x="115" y="204"/>
                  </a:cubicBezTo>
                  <a:cubicBezTo>
                    <a:pt x="112" y="206"/>
                    <a:pt x="124" y="198"/>
                    <a:pt x="124" y="198"/>
                  </a:cubicBezTo>
                  <a:cubicBezTo>
                    <a:pt x="130" y="180"/>
                    <a:pt x="164" y="179"/>
                    <a:pt x="181" y="177"/>
                  </a:cubicBezTo>
                  <a:cubicBezTo>
                    <a:pt x="213" y="182"/>
                    <a:pt x="211" y="182"/>
                    <a:pt x="223" y="210"/>
                  </a:cubicBezTo>
                  <a:cubicBezTo>
                    <a:pt x="227" y="219"/>
                    <a:pt x="229" y="228"/>
                    <a:pt x="232" y="237"/>
                  </a:cubicBezTo>
                  <a:cubicBezTo>
                    <a:pt x="233" y="240"/>
                    <a:pt x="235" y="246"/>
                    <a:pt x="235" y="246"/>
                  </a:cubicBezTo>
                  <a:cubicBezTo>
                    <a:pt x="232" y="307"/>
                    <a:pt x="224" y="363"/>
                    <a:pt x="190" y="414"/>
                  </a:cubicBezTo>
                  <a:cubicBezTo>
                    <a:pt x="185" y="435"/>
                    <a:pt x="181" y="456"/>
                    <a:pt x="166" y="471"/>
                  </a:cubicBezTo>
                  <a:cubicBezTo>
                    <a:pt x="160" y="488"/>
                    <a:pt x="160" y="494"/>
                    <a:pt x="145" y="504"/>
                  </a:cubicBezTo>
                  <a:cubicBezTo>
                    <a:pt x="141" y="517"/>
                    <a:pt x="128" y="528"/>
                    <a:pt x="115" y="531"/>
                  </a:cubicBezTo>
                  <a:cubicBezTo>
                    <a:pt x="92" y="547"/>
                    <a:pt x="85" y="539"/>
                    <a:pt x="49" y="537"/>
                  </a:cubicBezTo>
                  <a:cubicBezTo>
                    <a:pt x="33" y="532"/>
                    <a:pt x="28" y="522"/>
                    <a:pt x="16" y="510"/>
                  </a:cubicBezTo>
                  <a:cubicBezTo>
                    <a:pt x="13" y="500"/>
                    <a:pt x="7" y="493"/>
                    <a:pt x="4" y="483"/>
                  </a:cubicBezTo>
                  <a:cubicBezTo>
                    <a:pt x="6" y="453"/>
                    <a:pt x="0" y="431"/>
                    <a:pt x="25" y="414"/>
                  </a:cubicBezTo>
                  <a:cubicBezTo>
                    <a:pt x="37" y="396"/>
                    <a:pt x="60" y="394"/>
                    <a:pt x="76" y="381"/>
                  </a:cubicBezTo>
                  <a:cubicBezTo>
                    <a:pt x="85" y="374"/>
                    <a:pt x="103" y="360"/>
                    <a:pt x="103" y="360"/>
                  </a:cubicBezTo>
                  <a:cubicBezTo>
                    <a:pt x="109" y="351"/>
                    <a:pt x="127" y="339"/>
                    <a:pt x="127" y="339"/>
                  </a:cubicBezTo>
                  <a:cubicBezTo>
                    <a:pt x="129" y="336"/>
                    <a:pt x="130" y="333"/>
                    <a:pt x="133" y="330"/>
                  </a:cubicBezTo>
                  <a:cubicBezTo>
                    <a:pt x="136" y="327"/>
                    <a:pt x="140" y="327"/>
                    <a:pt x="142" y="324"/>
                  </a:cubicBezTo>
                  <a:cubicBezTo>
                    <a:pt x="158" y="304"/>
                    <a:pt x="167" y="279"/>
                    <a:pt x="190" y="264"/>
                  </a:cubicBezTo>
                  <a:cubicBezTo>
                    <a:pt x="194" y="253"/>
                    <a:pt x="204" y="240"/>
                    <a:pt x="214" y="234"/>
                  </a:cubicBezTo>
                  <a:cubicBezTo>
                    <a:pt x="221" y="223"/>
                    <a:pt x="235" y="204"/>
                    <a:pt x="250" y="204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C5AF585-B976-4ED7-9279-F23B6914E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082483"/>
              </p:ext>
            </p:extLst>
          </p:nvPr>
        </p:nvGraphicFramePr>
        <p:xfrm>
          <a:off x="407368" y="1447925"/>
          <a:ext cx="11377264" cy="521651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val="20341102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1730962869"/>
                    </a:ext>
                  </a:extLst>
                </a:gridCol>
              </a:tblGrid>
              <a:tr h="608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0" u="none" dirty="0">
                          <a:solidFill>
                            <a:schemeClr val="tx1"/>
                          </a:solidFill>
                          <a:effectLst/>
                        </a:rPr>
                        <a:t>Словарный запас </a:t>
                      </a:r>
                      <a:endParaRPr lang="ru-RU" sz="2400" b="0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0" u="none" dirty="0">
                          <a:solidFill>
                            <a:schemeClr val="tx1"/>
                          </a:solidFill>
                          <a:effectLst/>
                        </a:rPr>
                        <a:t>2000 слов</a:t>
                      </a:r>
                      <a:endParaRPr lang="ru-RU" sz="2400" b="0" u="none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8082455"/>
                  </a:ext>
                </a:extLst>
              </a:tr>
              <a:tr h="608410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u="none" dirty="0">
                          <a:solidFill>
                            <a:schemeClr val="tx1"/>
                          </a:solidFill>
                        </a:rPr>
                        <a:t>Объединение явлений или предметов в группы</a:t>
                      </a:r>
                      <a:endParaRPr lang="ru-RU" sz="2400" b="0" u="none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42131207"/>
                  </a:ext>
                </a:extLst>
              </a:tr>
              <a:tr h="1106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0" u="none" dirty="0">
                          <a:solidFill>
                            <a:schemeClr val="tx1"/>
                          </a:solidFill>
                          <a:effectLst/>
                        </a:rPr>
                        <a:t>Удлинение предложений</a:t>
                      </a:r>
                      <a:endParaRPr lang="ru-RU" sz="2400" b="0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u="none" dirty="0">
                          <a:solidFill>
                            <a:schemeClr val="tx1"/>
                          </a:solidFill>
                          <a:effectLst/>
                        </a:rPr>
                        <a:t>Фраза становится более развёрнутой, появляются глаголы и прилагательные</a:t>
                      </a:r>
                      <a:endParaRPr lang="ru-RU" sz="2400" b="0" u="none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0945225"/>
                  </a:ext>
                </a:extLst>
              </a:tr>
              <a:tr h="60841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0" u="none" dirty="0">
                          <a:solidFill>
                            <a:schemeClr val="tx1"/>
                          </a:solidFill>
                          <a:effectLst/>
                        </a:rPr>
                        <a:t>Запоминание и пересказ небольших стихов и сказок</a:t>
                      </a:r>
                      <a:endParaRPr lang="ru-RU" sz="2400" b="0" u="none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5408969"/>
                  </a:ext>
                </a:extLst>
              </a:tr>
              <a:tr h="112037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Пропуск и перестановка букв, слогов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даже целых слов</a:t>
                      </a:r>
                      <a:endParaRPr lang="ru-RU" sz="2400" b="1" u="none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800" b="0" u="none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02304805"/>
                  </a:ext>
                </a:extLst>
              </a:tr>
              <a:tr h="116174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Стремятся к общению со сверстниками и взрослыми, активно налаживают контакты с помощью речи</a:t>
                      </a:r>
                      <a:endParaRPr lang="ru-RU" sz="2400" b="1" u="none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81417861"/>
                  </a:ext>
                </a:extLst>
              </a:tr>
            </a:tbl>
          </a:graphicData>
        </a:graphic>
      </p:graphicFrame>
      <p:sp>
        <p:nvSpPr>
          <p:cNvPr id="7" name="object 2">
            <a:extLst>
              <a:ext uri="{FF2B5EF4-FFF2-40B4-BE49-F238E27FC236}">
                <a16:creationId xmlns:a16="http://schemas.microsoft.com/office/drawing/2014/main" id="{D760FEF8-1579-425E-A034-0A046658EB8A}"/>
              </a:ext>
            </a:extLst>
          </p:cNvPr>
          <p:cNvSpPr txBox="1">
            <a:spLocks/>
          </p:cNvSpPr>
          <p:nvPr/>
        </p:nvSpPr>
        <p:spPr>
          <a:xfrm>
            <a:off x="2766298" y="764704"/>
            <a:ext cx="6659404" cy="471764"/>
          </a:xfrm>
          <a:prstGeom prst="rect">
            <a:avLst/>
          </a:prstGeom>
        </p:spPr>
        <p:txBody>
          <a:bodyPr vert="horz" wrap="square" lIns="0" tIns="10001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905351" marR="3810" indent="-896303" algn="ctr">
              <a:spcBef>
                <a:spcPts val="79"/>
              </a:spcBef>
            </a:pPr>
            <a:r>
              <a:rPr lang="ru-RU" sz="3000" dirty="0">
                <a:solidFill>
                  <a:schemeClr val="tx1"/>
                </a:solidFill>
              </a:rPr>
              <a:t>Нормы развития речи детей с 3 до 4 лет </a:t>
            </a:r>
          </a:p>
        </p:txBody>
      </p:sp>
    </p:spTree>
    <p:extLst>
      <p:ext uri="{BB962C8B-B14F-4D97-AF65-F5344CB8AC3E}">
        <p14:creationId xmlns:p14="http://schemas.microsoft.com/office/powerpoint/2010/main" val="3989205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2855640" y="188641"/>
            <a:ext cx="7283152" cy="8366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>
                <a:solidFill>
                  <a:srgbClr val="0070C0"/>
                </a:solidFill>
                <a:latin typeface="Arial" pitchFamily="34" charset="0"/>
              </a:rPr>
              <a:t>Оптическая </a:t>
            </a:r>
            <a:r>
              <a:rPr lang="ru-RU" sz="3600" b="1" i="1" dirty="0" err="1">
                <a:solidFill>
                  <a:srgbClr val="0070C0"/>
                </a:solidFill>
                <a:latin typeface="Arial" pitchFamily="34" charset="0"/>
              </a:rPr>
              <a:t>дисграфия</a:t>
            </a:r>
            <a:endParaRPr lang="ru-RU" sz="3600" b="1" i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775520" y="1313732"/>
            <a:ext cx="8640960" cy="513960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</a:rPr>
              <a:t>Причина возникновения – </a:t>
            </a:r>
            <a:r>
              <a:rPr lang="ru-RU" sz="2000" b="1" dirty="0" err="1">
                <a:solidFill>
                  <a:srgbClr val="C00000"/>
                </a:solidFill>
                <a:latin typeface="Arial" pitchFamily="34" charset="0"/>
              </a:rPr>
              <a:t>несформированность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</a:rPr>
              <a:t> зрительно-пространственных функций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зрительного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гнозиса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зрительного анализа и синтеза, пространственных представлений.</a:t>
            </a:r>
          </a:p>
          <a:p>
            <a:pPr algn="ctr" eaLnBrk="1" hangingPunct="1">
              <a:lnSpc>
                <a:spcPct val="80000"/>
              </a:lnSpc>
              <a:buFont typeface="Arial" pitchFamily="34" charset="0"/>
              <a:buNone/>
            </a:pPr>
            <a:endParaRPr lang="ru-RU" sz="2400" dirty="0">
              <a:latin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1800" i="1" dirty="0">
                <a:latin typeface="Arial" pitchFamily="34" charset="0"/>
              </a:rPr>
              <a:t>                         Характерные ошибки:</a:t>
            </a:r>
          </a:p>
          <a:p>
            <a:pPr algn="ctr" eaLnBrk="1" hangingPunct="1">
              <a:lnSpc>
                <a:spcPct val="80000"/>
              </a:lnSpc>
              <a:buFont typeface="Arial" pitchFamily="34" charset="0"/>
              <a:buNone/>
            </a:pPr>
            <a:endParaRPr lang="ru-RU" sz="2400" i="1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>
                <a:latin typeface="Arial" pitchFamily="34" charset="0"/>
              </a:rPr>
              <a:t>замена букв, состоящего из одного количества одинаковых элементов:                                                                                        - не дописывание элементов букв: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</a:rPr>
              <a:t>«и» </a:t>
            </a:r>
            <a:r>
              <a:rPr lang="ru-RU" sz="2400" dirty="0">
                <a:latin typeface="Arial" pitchFamily="34" charset="0"/>
              </a:rPr>
              <a:t>вместо «</a:t>
            </a:r>
            <a:r>
              <a:rPr lang="ru-RU" sz="2400" dirty="0" err="1">
                <a:latin typeface="Arial" pitchFamily="34" charset="0"/>
              </a:rPr>
              <a:t>ш</a:t>
            </a:r>
            <a:r>
              <a:rPr lang="ru-RU" sz="2400" dirty="0">
                <a:latin typeface="Arial" pitchFamily="34" charset="0"/>
              </a:rPr>
              <a:t>»; </a:t>
            </a:r>
            <a:r>
              <a:rPr lang="en-US" sz="2400" dirty="0">
                <a:latin typeface="Arial" pitchFamily="34" charset="0"/>
              </a:rPr>
              <a:t>        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</a:rPr>
              <a:t>«</a:t>
            </a:r>
            <a:r>
              <a:rPr lang="ru-RU" sz="2400" dirty="0" err="1">
                <a:solidFill>
                  <a:srgbClr val="C00000"/>
                </a:solidFill>
                <a:latin typeface="Arial" pitchFamily="34" charset="0"/>
              </a:rPr>
              <a:t>ш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</a:rPr>
              <a:t>» </a:t>
            </a:r>
            <a:r>
              <a:rPr lang="ru-RU" sz="2400" dirty="0">
                <a:latin typeface="Arial" pitchFamily="34" charset="0"/>
              </a:rPr>
              <a:t>- «</a:t>
            </a:r>
            <a:r>
              <a:rPr lang="ru-RU" sz="2400" dirty="0" err="1">
                <a:latin typeface="Arial" pitchFamily="34" charset="0"/>
              </a:rPr>
              <a:t>щ</a:t>
            </a:r>
            <a:r>
              <a:rPr lang="ru-RU" sz="2400" dirty="0">
                <a:latin typeface="Arial" pitchFamily="34" charset="0"/>
              </a:rPr>
              <a:t>»;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</a:rPr>
              <a:t>«л»- </a:t>
            </a:r>
            <a:r>
              <a:rPr lang="ru-RU" sz="2400" dirty="0">
                <a:latin typeface="Arial" pitchFamily="34" charset="0"/>
              </a:rPr>
              <a:t>«м»;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</a:rPr>
              <a:t>«</a:t>
            </a:r>
            <a:r>
              <a:rPr lang="ru-RU" sz="2400" dirty="0" err="1">
                <a:solidFill>
                  <a:srgbClr val="C00000"/>
                </a:solidFill>
                <a:latin typeface="Arial" pitchFamily="34" charset="0"/>
              </a:rPr>
              <a:t>х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</a:rPr>
              <a:t>»  </a:t>
            </a:r>
            <a:r>
              <a:rPr lang="ru-RU" sz="2400" dirty="0">
                <a:latin typeface="Arial" pitchFamily="34" charset="0"/>
              </a:rPr>
              <a:t>- «ж»,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</a:rPr>
              <a:t>«и» </a:t>
            </a:r>
            <a:r>
              <a:rPr lang="ru-RU" sz="2400" dirty="0">
                <a:latin typeface="Arial" pitchFamily="34" charset="0"/>
              </a:rPr>
              <a:t>- «у».                                                                                                                    - добавление лишних элементов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</a:rPr>
              <a:t>«</a:t>
            </a:r>
            <a:r>
              <a:rPr lang="ru-RU" sz="2400" dirty="0" err="1">
                <a:solidFill>
                  <a:srgbClr val="C00000"/>
                </a:solidFill>
                <a:latin typeface="Arial" pitchFamily="34" charset="0"/>
              </a:rPr>
              <a:t>ш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</a:rPr>
              <a:t>»</a:t>
            </a:r>
            <a:r>
              <a:rPr lang="ru-RU" sz="2400" dirty="0">
                <a:latin typeface="Arial" pitchFamily="34" charset="0"/>
              </a:rPr>
              <a:t> вместо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</a:rPr>
              <a:t>«и»</a:t>
            </a:r>
            <a:r>
              <a:rPr lang="ru-RU" sz="2400" dirty="0">
                <a:latin typeface="Arial" pitchFamily="34" charset="0"/>
              </a:rPr>
              <a:t>; четыре палочки у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</a:rPr>
              <a:t>«</a:t>
            </a:r>
            <a:r>
              <a:rPr lang="ru-RU" sz="2400" dirty="0" err="1">
                <a:solidFill>
                  <a:srgbClr val="C00000"/>
                </a:solidFill>
                <a:latin typeface="Arial" pitchFamily="34" charset="0"/>
              </a:rPr>
              <a:t>ш</a:t>
            </a:r>
            <a:r>
              <a:rPr lang="ru-RU" sz="2400" dirty="0">
                <a:latin typeface="Arial" pitchFamily="34" charset="0"/>
              </a:rPr>
              <a:t>» или «</a:t>
            </a:r>
            <a:r>
              <a:rPr lang="ru-RU" sz="2400" dirty="0" err="1">
                <a:latin typeface="Arial" pitchFamily="34" charset="0"/>
              </a:rPr>
              <a:t>щ</a:t>
            </a:r>
            <a:r>
              <a:rPr lang="ru-RU" sz="2400" dirty="0">
                <a:latin typeface="Arial" pitchFamily="34" charset="0"/>
              </a:rPr>
              <a:t>».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>
                <a:latin typeface="Arial" pitchFamily="34" charset="0"/>
              </a:rPr>
              <a:t>Замена похожих, но по-разному расположенных в пространстве элементов  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</a:rPr>
              <a:t>(В - Д, Б - Д, Ш - Т и т.д</a:t>
            </a:r>
            <a:r>
              <a:rPr lang="ru-RU" sz="2400" dirty="0">
                <a:latin typeface="Arial" pitchFamily="34" charset="0"/>
              </a:rPr>
              <a:t>.)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>
                <a:latin typeface="Arial" pitchFamily="34" charset="0"/>
              </a:rPr>
              <a:t>«зеркальное» изображение букв. (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</a:rPr>
              <a:t>З-Е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).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765175"/>
          </a:xfrm>
        </p:spPr>
        <p:txBody>
          <a:bodyPr/>
          <a:lstStyle/>
          <a:p>
            <a:pPr eaLnBrk="1" hangingPunct="1"/>
            <a:r>
              <a:rPr lang="ru-RU" sz="3600" b="1" i="1" dirty="0">
                <a:solidFill>
                  <a:srgbClr val="0070C0"/>
                </a:solidFill>
                <a:latin typeface="Arial" pitchFamily="34" charset="0"/>
              </a:rPr>
              <a:t>Смешанная форма </a:t>
            </a:r>
            <a:r>
              <a:rPr lang="ru-RU" sz="3600" b="1" i="1" dirty="0" err="1">
                <a:solidFill>
                  <a:srgbClr val="0070C0"/>
                </a:solidFill>
                <a:latin typeface="Arial" pitchFamily="34" charset="0"/>
              </a:rPr>
              <a:t>дисграфии</a:t>
            </a:r>
            <a:endParaRPr lang="ru-RU" sz="3600" b="1" i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body" sz="half" idx="1"/>
          </p:nvPr>
        </p:nvSpPr>
        <p:spPr>
          <a:xfrm>
            <a:off x="1524000" y="692150"/>
            <a:ext cx="5003800" cy="309403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</a:rPr>
              <a:t>     </a:t>
            </a:r>
            <a:r>
              <a:rPr lang="ru-RU" sz="1800" b="1" dirty="0" err="1">
                <a:solidFill>
                  <a:srgbClr val="C00000"/>
                </a:solidFill>
                <a:latin typeface="Arial" pitchFamily="34" charset="0"/>
              </a:rPr>
              <a:t>Несформированность</a:t>
            </a:r>
            <a:r>
              <a:rPr lang="ru-RU" sz="1800" b="1" dirty="0">
                <a:solidFill>
                  <a:srgbClr val="C00000"/>
                </a:solidFill>
                <a:latin typeface="Arial" pitchFamily="34" charset="0"/>
              </a:rPr>
              <a:t> не одной, а сразу двух или нескольких операций письма, что значительно усложняет общую картину письма.</a:t>
            </a:r>
          </a:p>
        </p:txBody>
      </p:sp>
      <p:pic>
        <p:nvPicPr>
          <p:cNvPr id="11268" name="Picture 5" descr="3_klass_disgrafiya_sovmestno_s_dizorfografiej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DFE5"/>
              </a:clrFrom>
              <a:clrTo>
                <a:srgbClr val="FFDFE5">
                  <a:alpha val="0"/>
                </a:srgbClr>
              </a:clrTo>
            </a:clrChange>
          </a:blip>
          <a:srcRect l="4646" r="9280"/>
          <a:stretch>
            <a:fillRect/>
          </a:stretch>
        </p:blipFill>
        <p:spPr>
          <a:xfrm>
            <a:off x="5661026" y="3789364"/>
            <a:ext cx="5006975" cy="2879725"/>
          </a:xfrm>
          <a:noFill/>
        </p:spPr>
      </p:pic>
      <p:pic>
        <p:nvPicPr>
          <p:cNvPr id="11269" name="Picture 4" descr="дисграфи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950" y="2708276"/>
            <a:ext cx="3919538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Line 9"/>
          <p:cNvSpPr>
            <a:spLocks noChangeShapeType="1"/>
          </p:cNvSpPr>
          <p:nvPr/>
        </p:nvSpPr>
        <p:spPr bwMode="auto">
          <a:xfrm>
            <a:off x="3719514" y="3068638"/>
            <a:ext cx="2889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Line 9"/>
          <p:cNvSpPr>
            <a:spLocks noChangeShapeType="1"/>
          </p:cNvSpPr>
          <p:nvPr/>
        </p:nvSpPr>
        <p:spPr bwMode="auto">
          <a:xfrm>
            <a:off x="3575051" y="3644900"/>
            <a:ext cx="2889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9"/>
          <p:cNvSpPr>
            <a:spLocks noChangeShapeType="1"/>
          </p:cNvSpPr>
          <p:nvPr/>
        </p:nvSpPr>
        <p:spPr bwMode="auto">
          <a:xfrm>
            <a:off x="2063751" y="3860800"/>
            <a:ext cx="1223963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4943476" y="3860800"/>
            <a:ext cx="2889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>
            <a:off x="1992314" y="4076700"/>
            <a:ext cx="2889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9"/>
          <p:cNvSpPr>
            <a:spLocks noChangeShapeType="1"/>
          </p:cNvSpPr>
          <p:nvPr/>
        </p:nvSpPr>
        <p:spPr bwMode="auto">
          <a:xfrm>
            <a:off x="3792539" y="4292600"/>
            <a:ext cx="71913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9"/>
          <p:cNvSpPr>
            <a:spLocks noChangeShapeType="1"/>
          </p:cNvSpPr>
          <p:nvPr/>
        </p:nvSpPr>
        <p:spPr bwMode="auto">
          <a:xfrm>
            <a:off x="4727576" y="4292600"/>
            <a:ext cx="2889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9"/>
          <p:cNvSpPr>
            <a:spLocks noChangeShapeType="1"/>
          </p:cNvSpPr>
          <p:nvPr/>
        </p:nvSpPr>
        <p:spPr bwMode="auto">
          <a:xfrm>
            <a:off x="2351089" y="4508500"/>
            <a:ext cx="2889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9"/>
          <p:cNvSpPr>
            <a:spLocks noChangeShapeType="1"/>
          </p:cNvSpPr>
          <p:nvPr/>
        </p:nvSpPr>
        <p:spPr bwMode="auto">
          <a:xfrm>
            <a:off x="3648076" y="4724400"/>
            <a:ext cx="2889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9"/>
          <p:cNvSpPr>
            <a:spLocks noChangeShapeType="1"/>
          </p:cNvSpPr>
          <p:nvPr/>
        </p:nvSpPr>
        <p:spPr bwMode="auto">
          <a:xfrm>
            <a:off x="4295776" y="4724400"/>
            <a:ext cx="2889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9"/>
          <p:cNvSpPr>
            <a:spLocks noChangeShapeType="1"/>
          </p:cNvSpPr>
          <p:nvPr/>
        </p:nvSpPr>
        <p:spPr bwMode="auto">
          <a:xfrm>
            <a:off x="2063751" y="3644900"/>
            <a:ext cx="2889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9"/>
          <p:cNvSpPr>
            <a:spLocks noChangeShapeType="1"/>
          </p:cNvSpPr>
          <p:nvPr/>
        </p:nvSpPr>
        <p:spPr bwMode="auto">
          <a:xfrm>
            <a:off x="1847851" y="5949950"/>
            <a:ext cx="2889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9"/>
          <p:cNvSpPr>
            <a:spLocks noChangeShapeType="1"/>
          </p:cNvSpPr>
          <p:nvPr/>
        </p:nvSpPr>
        <p:spPr bwMode="auto">
          <a:xfrm>
            <a:off x="3216276" y="5157788"/>
            <a:ext cx="18002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9"/>
          <p:cNvSpPr>
            <a:spLocks noChangeShapeType="1"/>
          </p:cNvSpPr>
          <p:nvPr/>
        </p:nvSpPr>
        <p:spPr bwMode="auto">
          <a:xfrm>
            <a:off x="4727576" y="4941888"/>
            <a:ext cx="2889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9"/>
          <p:cNvSpPr>
            <a:spLocks noChangeShapeType="1"/>
          </p:cNvSpPr>
          <p:nvPr/>
        </p:nvSpPr>
        <p:spPr bwMode="auto">
          <a:xfrm>
            <a:off x="3792539" y="5516563"/>
            <a:ext cx="2889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Line 9"/>
          <p:cNvSpPr>
            <a:spLocks noChangeShapeType="1"/>
          </p:cNvSpPr>
          <p:nvPr/>
        </p:nvSpPr>
        <p:spPr bwMode="auto">
          <a:xfrm>
            <a:off x="3287714" y="5949950"/>
            <a:ext cx="2889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Line 9"/>
          <p:cNvSpPr>
            <a:spLocks noChangeShapeType="1"/>
          </p:cNvSpPr>
          <p:nvPr/>
        </p:nvSpPr>
        <p:spPr bwMode="auto">
          <a:xfrm>
            <a:off x="2208214" y="6165850"/>
            <a:ext cx="2889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Line 9"/>
          <p:cNvSpPr>
            <a:spLocks noChangeShapeType="1"/>
          </p:cNvSpPr>
          <p:nvPr/>
        </p:nvSpPr>
        <p:spPr bwMode="auto">
          <a:xfrm>
            <a:off x="3143251" y="6165850"/>
            <a:ext cx="2889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88" name="Picture 2"/>
          <p:cNvPicPr>
            <a:picLocks noChangeAspect="1" noChangeArrowheads="1"/>
          </p:cNvPicPr>
          <p:nvPr/>
        </p:nvPicPr>
        <p:blipFill>
          <a:blip r:embed="rId5" cstate="print"/>
          <a:srcRect l="10648" t="6059" r="16824" b="31999"/>
          <a:stretch>
            <a:fillRect/>
          </a:stretch>
        </p:blipFill>
        <p:spPr bwMode="auto">
          <a:xfrm>
            <a:off x="6240464" y="765175"/>
            <a:ext cx="42687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32656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На что нужно обратить особое внимание: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3512" y="908720"/>
            <a:ext cx="8964488" cy="5760640"/>
          </a:xfrm>
        </p:spPr>
        <p:txBody>
          <a:bodyPr>
            <a:noAutofit/>
          </a:bodyPr>
          <a:lstStyle/>
          <a:p>
            <a:r>
              <a:rPr lang="ru-RU" sz="1800" b="1" i="1" dirty="0">
                <a:latin typeface="Arial" pitchFamily="34" charset="0"/>
                <a:cs typeface="Arial" pitchFamily="34" charset="0"/>
              </a:rPr>
              <a:t>Неправильное произношение звуков.</a:t>
            </a:r>
            <a:endParaRPr lang="en-US" sz="1800" b="1" i="1" dirty="0">
              <a:latin typeface="Arial" pitchFamily="34" charset="0"/>
              <a:cs typeface="Arial" pitchFamily="34" charset="0"/>
            </a:endParaRPr>
          </a:p>
          <a:p>
            <a:r>
              <a:rPr lang="ru-RU" sz="1800" b="1" i="1" dirty="0">
                <a:latin typeface="Arial" pitchFamily="34" charset="0"/>
                <a:cs typeface="Arial" pitchFamily="34" charset="0"/>
              </a:rPr>
              <a:t>Если  ребенок левша.</a:t>
            </a:r>
            <a:endParaRPr lang="en-US" sz="1800" b="1" i="1" dirty="0">
              <a:latin typeface="Arial" pitchFamily="34" charset="0"/>
              <a:cs typeface="Arial" pitchFamily="34" charset="0"/>
            </a:endParaRPr>
          </a:p>
          <a:p>
            <a:r>
              <a:rPr lang="ru-RU" sz="1800" b="1" i="1" dirty="0">
                <a:latin typeface="Arial" pitchFamily="34" charset="0"/>
                <a:cs typeface="Arial" pitchFamily="34" charset="0"/>
              </a:rPr>
              <a:t>Если у  ребенка есть проблемы с памятью, вниманием.</a:t>
            </a:r>
          </a:p>
          <a:p>
            <a:r>
              <a:rPr lang="ru-RU" sz="1800" b="1" i="1" dirty="0">
                <a:latin typeface="Arial" pitchFamily="34" charset="0"/>
                <a:cs typeface="Arial" pitchFamily="34" charset="0"/>
              </a:rPr>
              <a:t> Если в семье говорят на двух или более языках.</a:t>
            </a:r>
          </a:p>
          <a:p>
            <a:r>
              <a:rPr lang="ru-RU" sz="1800" b="1" i="1" dirty="0">
                <a:latin typeface="Arial" pitchFamily="34" charset="0"/>
                <a:cs typeface="Arial" pitchFamily="34" charset="0"/>
              </a:rPr>
              <a:t>Дети, ослабленные, часто болеющие.</a:t>
            </a:r>
          </a:p>
          <a:p>
            <a:r>
              <a:rPr lang="ru-RU" sz="1800" b="1" i="1" u="sng" dirty="0">
                <a:latin typeface="Arial" pitchFamily="34" charset="0"/>
                <a:cs typeface="Arial" pitchFamily="34" charset="0"/>
              </a:rPr>
              <a:t>Особый характер ошибок на письме: </a:t>
            </a: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     - ошибки не на правило;                                                                                                                      - смешение букв по оптическому сходству;                                                                      - ошибки, вызванные нарушенным произношением, ребенок пишет то,  что говорит;                                                                                                                                                         - стойкие ошибки, не исчезающие в процессе обучения;                                         - смешение гласных </a:t>
            </a:r>
            <a:r>
              <a:rPr lang="ru-RU" sz="1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о-у</a:t>
            </a:r>
            <a:r>
              <a:rPr lang="ru-RU" sz="1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ё-ю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, согласных </a:t>
            </a:r>
            <a:r>
              <a:rPr lang="ru-RU" sz="1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р-л</a:t>
            </a:r>
            <a:r>
              <a:rPr lang="ru-RU" sz="1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й-ль</a:t>
            </a:r>
            <a:r>
              <a:rPr lang="ru-RU" sz="1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парные звонкие и глухие согласные, свистящие и шипящие, звуки </a:t>
            </a:r>
            <a:r>
              <a:rPr lang="ru-RU" sz="1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1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ч, </a:t>
            </a:r>
            <a:r>
              <a:rPr lang="ru-RU" sz="1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щ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.                              - искажение графических образов букв;                                                                                                                              - искажение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звукослоговой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структуры слова и замена букв;                               - пропуски, перестановки, добавления букв и слогов,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недописывание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слов;   </a:t>
            </a: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     - смешивание парных согласных в устной и письменной речи;</a:t>
            </a: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     - грубые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аграмматизмы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 в  устной речи и на письме.                                             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83832" y="1"/>
            <a:ext cx="5493618" cy="549275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i="1" dirty="0">
                <a:solidFill>
                  <a:srgbClr val="1E17A9"/>
                </a:solidFill>
                <a:latin typeface="Arial" pitchFamily="34" charset="0"/>
              </a:rPr>
              <a:t>Полезные книги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10056814" y="6524626"/>
            <a:ext cx="611187" cy="333375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84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896" y="692697"/>
            <a:ext cx="16954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1705" y="908720"/>
            <a:ext cx="16224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8088" y="1484785"/>
            <a:ext cx="1728788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24"/>
          <p:cNvPicPr>
            <a:picLocks noChangeAspect="1" noChangeArrowheads="1"/>
          </p:cNvPicPr>
          <p:nvPr/>
        </p:nvPicPr>
        <p:blipFill>
          <a:blip r:embed="rId6" cstate="print"/>
          <a:srcRect l="13029" r="11835"/>
          <a:stretch>
            <a:fillRect/>
          </a:stretch>
        </p:blipFill>
        <p:spPr bwMode="auto">
          <a:xfrm>
            <a:off x="1703512" y="1340769"/>
            <a:ext cx="1676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7728" y="3717032"/>
            <a:ext cx="16510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59825" y="188913"/>
            <a:ext cx="172878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19937" y="4005064"/>
            <a:ext cx="15986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76121" y="4437112"/>
            <a:ext cx="1616075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32304" y="2708920"/>
            <a:ext cx="1655762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75521" y="3861048"/>
            <a:ext cx="16557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6"/>
          <p:cNvPicPr>
            <a:picLocks noChangeAspect="1" noChangeArrowheads="1"/>
          </p:cNvPicPr>
          <p:nvPr/>
        </p:nvPicPr>
        <p:blipFill>
          <a:blip r:embed="rId2" cstate="print"/>
          <a:srcRect l="53476" t="19235" r="8176" b="9941"/>
          <a:stretch>
            <a:fillRect/>
          </a:stretch>
        </p:blipFill>
        <p:spPr bwMode="auto">
          <a:xfrm>
            <a:off x="4367214" y="3716338"/>
            <a:ext cx="1900237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8388" y="3644900"/>
            <a:ext cx="175895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1901" y="333375"/>
            <a:ext cx="1800225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1330" y="3540920"/>
            <a:ext cx="2016125" cy="264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151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8675" y="188914"/>
            <a:ext cx="20780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2263" y="3716338"/>
            <a:ext cx="15113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2"/>
          <p:cNvPicPr>
            <a:picLocks noChangeAspect="1" noChangeArrowheads="1"/>
          </p:cNvPicPr>
          <p:nvPr/>
        </p:nvPicPr>
        <p:blipFill>
          <a:blip r:embed="rId8" cstate="print"/>
          <a:srcRect l="3436" t="12587" r="346" b="8192"/>
          <a:stretch>
            <a:fillRect/>
          </a:stretch>
        </p:blipFill>
        <p:spPr bwMode="auto">
          <a:xfrm>
            <a:off x="3935413" y="333375"/>
            <a:ext cx="20891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03388" y="115888"/>
            <a:ext cx="1905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06BFAA-1214-E90D-94D8-175B19F4AF43}"/>
              </a:ext>
            </a:extLst>
          </p:cNvPr>
          <p:cNvSpPr txBox="1"/>
          <p:nvPr/>
        </p:nvSpPr>
        <p:spPr>
          <a:xfrm>
            <a:off x="2135560" y="980729"/>
            <a:ext cx="5688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Кто такой </a:t>
            </a:r>
            <a:br>
              <a:rPr lang="ru-RU" sz="3600" b="1" i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учитель-дефектолог?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FEBDB6-7DEE-A038-99F1-81F47268E946}"/>
              </a:ext>
            </a:extLst>
          </p:cNvPr>
          <p:cNvSpPr txBox="1"/>
          <p:nvPr/>
        </p:nvSpPr>
        <p:spPr>
          <a:xfrm>
            <a:off x="2135560" y="2192465"/>
            <a:ext cx="77048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Учитель-дефектолог – </a:t>
            </a:r>
          </a:p>
          <a:p>
            <a:r>
              <a:rPr lang="ru-RU" sz="3200" dirty="0"/>
              <a:t>это специалист, который занимается обучением, воспитанием и социализацией детей с ограниченными возможностями здоровья.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92097B-0E7B-ED31-2F68-C37EC12D2510}"/>
              </a:ext>
            </a:extLst>
          </p:cNvPr>
          <p:cNvSpPr txBox="1"/>
          <p:nvPr/>
        </p:nvSpPr>
        <p:spPr>
          <a:xfrm>
            <a:off x="1933176" y="871139"/>
            <a:ext cx="833928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Основные направления коррекционно-развивающей работы учителя-дефектолога</a:t>
            </a:r>
            <a:br>
              <a:rPr lang="ru-RU" sz="2400" b="1" i="1" dirty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0E2A3F-CF37-FFBD-1116-5A051475552B}"/>
              </a:ext>
            </a:extLst>
          </p:cNvPr>
          <p:cNvSpPr/>
          <p:nvPr/>
        </p:nvSpPr>
        <p:spPr>
          <a:xfrm>
            <a:off x="2135559" y="2030741"/>
            <a:ext cx="2916324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Сенсорное и сенсомоторное развитие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02F931-F76A-4D33-96AD-768E531EA8F8}"/>
              </a:ext>
            </a:extLst>
          </p:cNvPr>
          <p:cNvSpPr/>
          <p:nvPr/>
        </p:nvSpPr>
        <p:spPr>
          <a:xfrm>
            <a:off x="2003477" y="5013176"/>
            <a:ext cx="3156419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пространственно-временных   представлений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250F90-8C6D-E97B-985A-083781014EB0}"/>
              </a:ext>
            </a:extLst>
          </p:cNvPr>
          <p:cNvSpPr/>
          <p:nvPr/>
        </p:nvSpPr>
        <p:spPr>
          <a:xfrm>
            <a:off x="3719736" y="3573016"/>
            <a:ext cx="4176464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Умственное развитие. Развитие высших психических функций.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A1789CB-04FA-52B8-F625-91327CEB01DA}"/>
              </a:ext>
            </a:extLst>
          </p:cNvPr>
          <p:cNvSpPr/>
          <p:nvPr/>
        </p:nvSpPr>
        <p:spPr>
          <a:xfrm>
            <a:off x="5807969" y="2011775"/>
            <a:ext cx="4248473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знаний и представлений об окружающем мире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DE9A45-D76A-80A8-93A6-A4901BE6FED7}"/>
              </a:ext>
            </a:extLst>
          </p:cNvPr>
          <p:cNvSpPr/>
          <p:nvPr/>
        </p:nvSpPr>
        <p:spPr>
          <a:xfrm>
            <a:off x="5807968" y="5013176"/>
            <a:ext cx="4392488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умений и навыков, необходимых для усвоения программного   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1307340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05951A-34C3-E881-08E9-C52373D15BED}"/>
              </a:ext>
            </a:extLst>
          </p:cNvPr>
          <p:cNvSpPr txBox="1"/>
          <p:nvPr/>
        </p:nvSpPr>
        <p:spPr>
          <a:xfrm>
            <a:off x="1919536" y="878527"/>
            <a:ext cx="813690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Когда нужно обращаться к дефектологу?</a:t>
            </a:r>
            <a:br>
              <a:rPr lang="ru-RU" u="sng" dirty="0">
                <a:solidFill>
                  <a:srgbClr val="111115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111115"/>
                </a:solidFill>
                <a:latin typeface="Times New Roman" panose="02020603050405020304" pitchFamily="18" charset="0"/>
              </a:rPr>
              <a:t>1. К дефектологу можно обращаться в тот момент, когда вы заметили, что у вашего ребенка есть трудности в развитии и все ваши попытки помочь ему не дают видимых результатов;</a:t>
            </a:r>
            <a:br>
              <a:rPr lang="ru-RU" sz="2400" dirty="0">
                <a:solidFill>
                  <a:srgbClr val="111115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111115"/>
                </a:solidFill>
                <a:latin typeface="Times New Roman" panose="02020603050405020304" pitchFamily="18" charset="0"/>
              </a:rPr>
              <a:t>2. Если у вашего ребенка есть различные заболевания (например, ОНР, ЗРР, СДВГ, гиперактивность и др.);</a:t>
            </a:r>
            <a:br>
              <a:rPr lang="ru-RU" sz="2400" dirty="0">
                <a:solidFill>
                  <a:srgbClr val="111115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111115"/>
                </a:solidFill>
                <a:latin typeface="Times New Roman" panose="02020603050405020304" pitchFamily="18" charset="0"/>
              </a:rPr>
              <a:t>3. Если у ребенка стоит диагноз задержка психического развития или умственная отсталость;</a:t>
            </a:r>
            <a:br>
              <a:rPr lang="ru-RU" sz="2400" dirty="0">
                <a:solidFill>
                  <a:srgbClr val="111115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111115"/>
                </a:solidFill>
                <a:latin typeface="Times New Roman" panose="02020603050405020304" pitchFamily="18" charset="0"/>
              </a:rPr>
              <a:t>4. Если вы столкнулись с педагогической запущенностью ребенка;</a:t>
            </a:r>
            <a:br>
              <a:rPr lang="ru-RU" sz="2400" dirty="0">
                <a:solidFill>
                  <a:srgbClr val="111115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111115"/>
                </a:solidFill>
                <a:latin typeface="Times New Roman" panose="02020603050405020304" pitchFamily="18" charset="0"/>
              </a:rPr>
              <a:t>5. Если появились хоть малейшие сомнения в интеллектуальном развитии ребенка!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320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C0BF39-2FCF-DCE7-D821-8EEA764316B7}"/>
              </a:ext>
            </a:extLst>
          </p:cNvPr>
          <p:cNvSpPr txBox="1"/>
          <p:nvPr/>
        </p:nvSpPr>
        <p:spPr>
          <a:xfrm>
            <a:off x="2063552" y="980728"/>
            <a:ext cx="80648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harter"/>
              </a:rPr>
              <a:t>Родителям не всегда очевидны трудности развития своего ребенка. Поэтому лучшим способом понять, нуждается ли ребенок в помощи специалистов, будут разговор с педиатром, наблюдающим ребенка, плановые консультации с неврологом, доверительные отношения с воспитателями в детском саду и с учителями в школе.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772C9E-64EE-999A-0190-96376F70675A}"/>
              </a:ext>
            </a:extLst>
          </p:cNvPr>
          <p:cNvSpPr txBox="1"/>
          <p:nvPr/>
        </p:nvSpPr>
        <p:spPr>
          <a:xfrm>
            <a:off x="2063552" y="3933056"/>
            <a:ext cx="75608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harter"/>
              </a:rPr>
              <a:t>Воспитатели и учителя могут порекомендовать родителям пройти психолого-медико-педагогическую комиссию (ПМПК).  Члены комиссии смогут рекомендовать ребёнку занятия с логопедом, дефектологом или психологом в образовательном учреждении.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E7EF9C-5F27-279B-093E-F7D72205D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4" t="1276" r="35824"/>
          <a:stretch/>
        </p:blipFill>
        <p:spPr>
          <a:xfrm>
            <a:off x="9336360" y="3789040"/>
            <a:ext cx="936104" cy="216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05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9576" y="836713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Кто такой педагог-психолог?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7568" y="1988840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1F4E79"/>
                </a:solidFill>
              </a:rPr>
              <a:t>Педагог-психолог</a:t>
            </a:r>
            <a:r>
              <a:rPr lang="ru-RU" sz="2400" dirty="0">
                <a:solidFill>
                  <a:srgbClr val="000000"/>
                </a:solidFill>
              </a:rPr>
              <a:t> – это специалист, занимающийся психологическим сопровождением образовательного процесса, проводит диагностику, коррекцию, развивает высшие психические функции (память, внимание, мышление, восприятие, воображение), консультирует и поддерживает учащихся, педагогов 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150418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0CC83A1E-ACB0-4B61-834A-5ED8C8708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541812"/>
              </p:ext>
            </p:extLst>
          </p:nvPr>
        </p:nvGraphicFramePr>
        <p:xfrm>
          <a:off x="479376" y="1838989"/>
          <a:ext cx="11305256" cy="44196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652628">
                  <a:extLst>
                    <a:ext uri="{9D8B030D-6E8A-4147-A177-3AD203B41FA5}">
                      <a16:colId xmlns:a16="http://schemas.microsoft.com/office/drawing/2014/main" val="1721764348"/>
                    </a:ext>
                  </a:extLst>
                </a:gridCol>
                <a:gridCol w="5652628">
                  <a:extLst>
                    <a:ext uri="{9D8B030D-6E8A-4147-A177-3AD203B41FA5}">
                      <a16:colId xmlns:a16="http://schemas.microsoft.com/office/drawing/2014/main" val="680269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Словарный запас</a:t>
                      </a:r>
                      <a:endParaRPr lang="ru-RU" sz="2600" b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2500–3000 слов</a:t>
                      </a:r>
                      <a:endParaRPr lang="ru-RU" sz="2600" b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21515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Строит </a:t>
                      </a:r>
                      <a:r>
                        <a:rPr lang="ru-RU" sz="2600" b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логически правильно оформленное высказывание из нескольких фраз</a:t>
                      </a:r>
                      <a:endParaRPr lang="ru-RU" sz="2600" b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226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Звукопроизношение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исчезает смягчённое произнесение согласных, редко наблюдается пропуск звуков, слогов</a:t>
                      </a:r>
                      <a:endParaRPr lang="ru-RU" sz="2600" b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76869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b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Большинство детей к 5 годам усваивают и правильно произносят шипящие звуки, звуки [л], [р]</a:t>
                      </a:r>
                      <a:endParaRPr lang="ru-RU" sz="2600" b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Большинство детей к 5 годам усваивают и правильно произносят шипящие звуки, звуки [л], [р]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7970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b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Ребёнок может составлять рассказы по картинке, отвечать на вопросы о содержании сказки или рассказа</a:t>
                      </a:r>
                      <a:endParaRPr lang="ru-RU" sz="2600" b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241089"/>
                  </a:ext>
                </a:extLst>
              </a:tr>
            </a:tbl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01817E2B-A433-47FF-AE61-B259DC5ECFBC}"/>
              </a:ext>
            </a:extLst>
          </p:cNvPr>
          <p:cNvSpPr txBox="1">
            <a:spLocks/>
          </p:cNvSpPr>
          <p:nvPr/>
        </p:nvSpPr>
        <p:spPr>
          <a:xfrm>
            <a:off x="2766298" y="908720"/>
            <a:ext cx="6659404" cy="471764"/>
          </a:xfrm>
          <a:prstGeom prst="rect">
            <a:avLst/>
          </a:prstGeom>
        </p:spPr>
        <p:txBody>
          <a:bodyPr vert="horz" wrap="square" lIns="0" tIns="10001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905351" marR="3810" indent="-896303" algn="ctr">
              <a:spcBef>
                <a:spcPts val="79"/>
              </a:spcBef>
            </a:pPr>
            <a:r>
              <a:rPr lang="ru-RU" sz="3000" dirty="0">
                <a:solidFill>
                  <a:schemeClr val="tx1"/>
                </a:solidFill>
              </a:rPr>
              <a:t>Нормы развития речи детей с 4 до 5 лет </a:t>
            </a:r>
          </a:p>
        </p:txBody>
      </p:sp>
    </p:spTree>
    <p:extLst>
      <p:ext uri="{BB962C8B-B14F-4D97-AF65-F5344CB8AC3E}">
        <p14:creationId xmlns:p14="http://schemas.microsoft.com/office/powerpoint/2010/main" val="3143015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92097B-0E7B-ED31-2F68-C37EC12D2510}"/>
              </a:ext>
            </a:extLst>
          </p:cNvPr>
          <p:cNvSpPr txBox="1"/>
          <p:nvPr/>
        </p:nvSpPr>
        <p:spPr>
          <a:xfrm>
            <a:off x="1933177" y="871139"/>
            <a:ext cx="84112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Основные направления коррекционно-развивающей работы 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педагога-психолога</a:t>
            </a:r>
            <a:br>
              <a:rPr lang="ru-RU" sz="2400" b="1" i="1" dirty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0E2A3F-CF37-FFBD-1116-5A051475552B}"/>
              </a:ext>
            </a:extLst>
          </p:cNvPr>
          <p:cNvSpPr/>
          <p:nvPr/>
        </p:nvSpPr>
        <p:spPr>
          <a:xfrm>
            <a:off x="2003476" y="1906094"/>
            <a:ext cx="2916324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Эмоциональная и коммуникативная сфера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02F931-F76A-4D33-96AD-768E531EA8F8}"/>
              </a:ext>
            </a:extLst>
          </p:cNvPr>
          <p:cNvSpPr/>
          <p:nvPr/>
        </p:nvSpPr>
        <p:spPr>
          <a:xfrm>
            <a:off x="2003477" y="4635997"/>
            <a:ext cx="3372445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ространственно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-временные   представления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250F90-8C6D-E97B-985A-083781014EB0}"/>
              </a:ext>
            </a:extLst>
          </p:cNvPr>
          <p:cNvSpPr/>
          <p:nvPr/>
        </p:nvSpPr>
        <p:spPr>
          <a:xfrm>
            <a:off x="2003477" y="3284984"/>
            <a:ext cx="2448273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Учебная мотивация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1789CB-04FA-52B8-F625-91327CEB01DA}"/>
              </a:ext>
            </a:extLst>
          </p:cNvPr>
          <p:cNvSpPr/>
          <p:nvPr/>
        </p:nvSpPr>
        <p:spPr>
          <a:xfrm>
            <a:off x="5375921" y="1906094"/>
            <a:ext cx="4824536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Произвольная регуляция деятельности и поведения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3DE9A45-D76A-80A8-93A6-A4901BE6FED7}"/>
              </a:ext>
            </a:extLst>
          </p:cNvPr>
          <p:cNvSpPr/>
          <p:nvPr/>
        </p:nvSpPr>
        <p:spPr>
          <a:xfrm>
            <a:off x="4919801" y="3284984"/>
            <a:ext cx="5280656" cy="10801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Высшие психические функции (память, внимание, мышление, восприятие, воображение)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60E2A3F-CF37-FFBD-1116-5A051475552B}"/>
              </a:ext>
            </a:extLst>
          </p:cNvPr>
          <p:cNvSpPr/>
          <p:nvPr/>
        </p:nvSpPr>
        <p:spPr>
          <a:xfrm>
            <a:off x="5807969" y="4632890"/>
            <a:ext cx="4409202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Психомоторная и двигательная коррекция</a:t>
            </a:r>
          </a:p>
        </p:txBody>
      </p:sp>
    </p:spTree>
    <p:extLst>
      <p:ext uri="{BB962C8B-B14F-4D97-AF65-F5344CB8AC3E}">
        <p14:creationId xmlns:p14="http://schemas.microsoft.com/office/powerpoint/2010/main" val="444147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0" y="88791"/>
            <a:ext cx="110744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Коррекционно-развивающие аудитории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205" y="1257968"/>
            <a:ext cx="3090347" cy="5493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17" y="1240678"/>
            <a:ext cx="3093565" cy="54996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240678"/>
            <a:ext cx="3109798" cy="552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51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34" y="450070"/>
            <a:ext cx="4248472" cy="28909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77" y="3501010"/>
            <a:ext cx="4224943" cy="3168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0070"/>
            <a:ext cx="4394438" cy="62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45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69" y="376672"/>
            <a:ext cx="4320480" cy="62926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3" y="3501008"/>
            <a:ext cx="4224470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3" y="376672"/>
            <a:ext cx="4165782" cy="31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84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AG0030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8388" y="2924176"/>
            <a:ext cx="1135062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AG00309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8064" y="1125539"/>
            <a:ext cx="11064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4583114" y="188914"/>
            <a:ext cx="54006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Уважаемые родители, от души желаю Вам,  чтобы Ваши дети -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524000" y="2924175"/>
            <a:ext cx="2484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никогда Вас не огорчали,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4008439" y="3933825"/>
            <a:ext cx="39020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иногда Вас удивляли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7175501" y="4724401"/>
            <a:ext cx="360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и всегда радовали</a:t>
            </a:r>
          </a:p>
        </p:txBody>
      </p:sp>
      <p:pic>
        <p:nvPicPr>
          <p:cNvPr id="56331" name="Picture 11" descr="AG00314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7938" y="2398714"/>
            <a:ext cx="1008062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Рабочий стол\img17 (1).jpg"/>
          <p:cNvPicPr/>
          <p:nvPr/>
        </p:nvPicPr>
        <p:blipFill>
          <a:blip r:embed="rId5" cstate="print"/>
          <a:srcRect l="10102" t="63675" r="7964" b="8974"/>
          <a:stretch>
            <a:fillRect/>
          </a:stretch>
        </p:blipFill>
        <p:spPr bwMode="auto">
          <a:xfrm>
            <a:off x="1524000" y="5229200"/>
            <a:ext cx="91440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6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6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/>
      <p:bldP spid="563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WordArt 4"/>
          <p:cNvSpPr>
            <a:spLocks noChangeArrowheads="1" noChangeShapeType="1" noTextEdit="1"/>
          </p:cNvSpPr>
          <p:nvPr/>
        </p:nvSpPr>
        <p:spPr bwMode="auto">
          <a:xfrm>
            <a:off x="2057400" y="1219200"/>
            <a:ext cx="8229600" cy="3886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F600D64-B2E5-4ADF-819B-5ADD844A69ED}"/>
              </a:ext>
            </a:extLst>
          </p:cNvPr>
          <p:cNvSpPr txBox="1">
            <a:spLocks/>
          </p:cNvSpPr>
          <p:nvPr/>
        </p:nvSpPr>
        <p:spPr>
          <a:xfrm>
            <a:off x="2766298" y="764704"/>
            <a:ext cx="6659404" cy="471764"/>
          </a:xfrm>
          <a:prstGeom prst="rect">
            <a:avLst/>
          </a:prstGeom>
        </p:spPr>
        <p:txBody>
          <a:bodyPr vert="horz" wrap="square" lIns="0" tIns="10001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905351" marR="3810" indent="-896303" algn="ctr">
              <a:spcBef>
                <a:spcPts val="79"/>
              </a:spcBef>
            </a:pPr>
            <a:r>
              <a:rPr lang="ru-RU" sz="3000" dirty="0">
                <a:solidFill>
                  <a:schemeClr val="tx1"/>
                </a:solidFill>
              </a:rPr>
              <a:t>Нормы развития речи детей с 5 до 6 лет 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2878A627-DFDC-47CF-9DB3-D298DD1CC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212666"/>
              </p:ext>
            </p:extLst>
          </p:nvPr>
        </p:nvGraphicFramePr>
        <p:xfrm>
          <a:off x="551384" y="1527206"/>
          <a:ext cx="11233248" cy="4023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1044095153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103323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Словарный запас</a:t>
                      </a:r>
                      <a:endParaRPr lang="ru-RU" sz="2600" b="0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3000–4000</a:t>
                      </a:r>
                      <a:endParaRPr lang="ru-RU" sz="2600" b="0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998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Фонетика</a:t>
                      </a:r>
                      <a:endParaRPr lang="ru-RU" sz="2600" b="0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Правильно произносит все звуки родного языка, не ошибается в ударении</a:t>
                      </a:r>
                      <a:endParaRPr lang="ru-RU" sz="2600" b="0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67391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b="0" i="0" u="none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Некоторым детям ещё не даются шипящие и «р» (его заменяют на «л»)</a:t>
                      </a:r>
                      <a:endParaRPr lang="ru-RU" sz="2600" b="0" i="0" u="non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221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Ребенок говорит распространёнными простыми предложениями, но появляются сложные</a:t>
                      </a:r>
                      <a:endParaRPr lang="ru-RU" sz="2600" b="0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26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дети говорят распространёнными простыми предложениями, но появляются сложные</a:t>
                      </a:r>
                      <a:endParaRPr lang="ru-RU" sz="2600" b="0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01584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Может составить рассказ по картинке или серии иллюстраций, пересказать небольшую историю или сказку объёмом 50 предложений</a:t>
                      </a:r>
                      <a:endParaRPr lang="ru-RU" sz="2600" b="0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300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03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C701E04-4D67-4E44-9866-F2244E998245}"/>
              </a:ext>
            </a:extLst>
          </p:cNvPr>
          <p:cNvSpPr txBox="1">
            <a:spLocks/>
          </p:cNvSpPr>
          <p:nvPr/>
        </p:nvSpPr>
        <p:spPr>
          <a:xfrm>
            <a:off x="2766298" y="764704"/>
            <a:ext cx="6659404" cy="471764"/>
          </a:xfrm>
          <a:prstGeom prst="rect">
            <a:avLst/>
          </a:prstGeom>
        </p:spPr>
        <p:txBody>
          <a:bodyPr vert="horz" wrap="square" lIns="0" tIns="10001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905351" marR="3810" indent="-896303" algn="ctr">
              <a:spcBef>
                <a:spcPts val="79"/>
              </a:spcBef>
            </a:pPr>
            <a:r>
              <a:rPr lang="ru-RU" sz="3000" dirty="0">
                <a:solidFill>
                  <a:schemeClr val="tx1"/>
                </a:solidFill>
              </a:rPr>
              <a:t>Нормы развития речи детей с 6 до 7 лет 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98BD02FB-B069-4F57-90E6-65291D06A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325627"/>
              </p:ext>
            </p:extLst>
          </p:nvPr>
        </p:nvGraphicFramePr>
        <p:xfrm>
          <a:off x="479376" y="1844825"/>
          <a:ext cx="11305256" cy="447483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652628">
                  <a:extLst>
                    <a:ext uri="{9D8B030D-6E8A-4147-A177-3AD203B41FA5}">
                      <a16:colId xmlns:a16="http://schemas.microsoft.com/office/drawing/2014/main" val="3726370923"/>
                    </a:ext>
                  </a:extLst>
                </a:gridCol>
                <a:gridCol w="5652628">
                  <a:extLst>
                    <a:ext uri="{9D8B030D-6E8A-4147-A177-3AD203B41FA5}">
                      <a16:colId xmlns:a16="http://schemas.microsoft.com/office/drawing/2014/main" val="1839063522"/>
                    </a:ext>
                  </a:extLst>
                </a:gridCol>
              </a:tblGrid>
              <a:tr h="530351"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Словарный запас 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4000-7000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7305"/>
                  </a:ext>
                </a:extLst>
              </a:tr>
              <a:tr h="5303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Подбирать антонимы, синонимы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934459"/>
                  </a:ext>
                </a:extLst>
              </a:tr>
              <a:tr h="9612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Говорит сложносочиненными, сложноподчиненными предложениями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220340"/>
                  </a:ext>
                </a:extLst>
              </a:tr>
              <a:tr h="9612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Четко выговаривает все звуки, не «глотает» окончания слов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378224"/>
                  </a:ext>
                </a:extLst>
              </a:tr>
              <a:tr h="5303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Склоняет по роду, числу, падежу слова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677304"/>
                  </a:ext>
                </a:extLst>
              </a:tr>
              <a:tr h="9612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Выделяет главное в рассказе, второстепенное может опустить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645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72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85C5C-505B-4367-A4B1-5A1C33DF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kern="0" dirty="0">
                <a:solidFill>
                  <a:prstClr val="black"/>
                </a:solidFill>
              </a:rPr>
              <a:t>Зачем ребенку психолого-медико-педагогическая комиссия?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D172F7-4096-433B-94B3-A9DB9B064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buClr>
                <a:srgbClr val="AB936B"/>
              </a:buClr>
              <a:buSzPct val="114285"/>
              <a:tabLst>
                <a:tab pos="224314" algn="l"/>
                <a:tab pos="224790" algn="l"/>
              </a:tabLst>
            </a:pPr>
            <a:r>
              <a:rPr lang="ru-RU" sz="2800" dirty="0"/>
              <a:t>Ребенок сможет бесплатно получать квалифицированную помощь педагога-психолога, учителя-логопеда и других рекомендованных специалистов в период всего обучения.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rgbClr val="AB936B"/>
              </a:buClr>
              <a:buSzPct val="114285"/>
              <a:tabLst>
                <a:tab pos="224314" algn="l"/>
                <a:tab pos="224790" algn="l"/>
              </a:tabLst>
            </a:pPr>
            <a:r>
              <a:rPr lang="ru-RU" sz="2800" dirty="0"/>
              <a:t>У ребенка сформируются самостоятельность, самоконтроль, которые нужны в школе, где нет постоянного контроля и помощи взрослых.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rgbClr val="AB936B"/>
              </a:buClr>
              <a:buSzPct val="114285"/>
              <a:tabLst>
                <a:tab pos="224314" algn="l"/>
                <a:tab pos="224790" algn="l"/>
              </a:tabLst>
            </a:pPr>
            <a:r>
              <a:rPr lang="ru-RU" sz="2800" dirty="0"/>
              <a:t>Ребенок будет лучше взаимодействовать с другими детьми и взрослыми, говорить, если проблемы с речью.</a:t>
            </a:r>
          </a:p>
        </p:txBody>
      </p:sp>
    </p:spTree>
    <p:extLst>
      <p:ext uri="{BB962C8B-B14F-4D97-AF65-F5344CB8AC3E}">
        <p14:creationId xmlns:p14="http://schemas.microsoft.com/office/powerpoint/2010/main" val="201692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85C5C-505B-4367-A4B1-5A1C33DF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kern="0" dirty="0">
                <a:solidFill>
                  <a:prstClr val="black"/>
                </a:solidFill>
              </a:rPr>
              <a:t>Зачем ребенку психолого-медико-педагогическая комиссия?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D172F7-4096-433B-94B3-A9DB9B064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buClr>
                <a:srgbClr val="AB936B"/>
              </a:buClr>
              <a:buSzPct val="114285"/>
              <a:tabLst>
                <a:tab pos="224314" algn="l"/>
                <a:tab pos="224790" algn="l"/>
              </a:tabLst>
            </a:pPr>
            <a:r>
              <a:rPr lang="ru-RU" sz="2800" dirty="0"/>
              <a:t> Ребенок преодолеет трудности с получением знаний, если есть сложности в понимании инструкций.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rgbClr val="AB936B"/>
              </a:buClr>
              <a:buSzPct val="114285"/>
              <a:tabLst>
                <a:tab pos="224314" algn="l"/>
                <a:tab pos="224790" algn="l"/>
              </a:tabLst>
            </a:pPr>
            <a:r>
              <a:rPr lang="ru-RU" sz="2800" dirty="0"/>
              <a:t> Ребенок преодолеет трудности с поведением, если он агрессивен и вспыльчив во взаимоотношениях с детьми.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rgbClr val="AB936B"/>
              </a:buClr>
              <a:buSzPct val="114285"/>
              <a:tabLst>
                <a:tab pos="224314" algn="l"/>
                <a:tab pos="224790" algn="l"/>
              </a:tabLst>
            </a:pPr>
            <a:r>
              <a:rPr lang="ru-RU" sz="2800" dirty="0"/>
              <a:t>Специалисты службы сопровождения помогут ребенку не только преодолевать существующие трудности, но и предотвратят возникновение новых.</a:t>
            </a:r>
          </a:p>
        </p:txBody>
      </p:sp>
    </p:spTree>
    <p:extLst>
      <p:ext uri="{BB962C8B-B14F-4D97-AF65-F5344CB8AC3E}">
        <p14:creationId xmlns:p14="http://schemas.microsoft.com/office/powerpoint/2010/main" val="348259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7">
            <a:extLst>
              <a:ext uri="{FF2B5EF4-FFF2-40B4-BE49-F238E27FC236}">
                <a16:creationId xmlns:a16="http://schemas.microsoft.com/office/drawing/2014/main" id="{3591A91B-0115-4C07-AE07-9C767463124B}"/>
              </a:ext>
            </a:extLst>
          </p:cNvPr>
          <p:cNvGrpSpPr/>
          <p:nvPr/>
        </p:nvGrpSpPr>
        <p:grpSpPr>
          <a:xfrm>
            <a:off x="5447928" y="2276872"/>
            <a:ext cx="6552728" cy="4464496"/>
            <a:chOff x="5908547" y="2409444"/>
            <a:chExt cx="5702935" cy="3793490"/>
          </a:xfrm>
        </p:grpSpPr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8AED9AC9-CC1E-4ECD-B695-B185AA6E0835}"/>
                </a:ext>
              </a:extLst>
            </p:cNvPr>
            <p:cNvSpPr/>
            <p:nvPr/>
          </p:nvSpPr>
          <p:spPr>
            <a:xfrm>
              <a:off x="5913119" y="2414016"/>
              <a:ext cx="5694045" cy="3784600"/>
            </a:xfrm>
            <a:custGeom>
              <a:avLst/>
              <a:gdLst/>
              <a:ahLst/>
              <a:cxnLst/>
              <a:rect l="l" t="t" r="r" b="b"/>
              <a:pathLst>
                <a:path w="5694045" h="3784600">
                  <a:moveTo>
                    <a:pt x="5062982" y="0"/>
                  </a:moveTo>
                  <a:lnTo>
                    <a:pt x="630681" y="0"/>
                  </a:lnTo>
                  <a:lnTo>
                    <a:pt x="583607" y="1729"/>
                  </a:lnTo>
                  <a:lnTo>
                    <a:pt x="537474" y="6837"/>
                  </a:lnTo>
                  <a:lnTo>
                    <a:pt x="492403" y="15200"/>
                  </a:lnTo>
                  <a:lnTo>
                    <a:pt x="448516" y="26698"/>
                  </a:lnTo>
                  <a:lnTo>
                    <a:pt x="405935" y="41209"/>
                  </a:lnTo>
                  <a:lnTo>
                    <a:pt x="364782" y="58609"/>
                  </a:lnTo>
                  <a:lnTo>
                    <a:pt x="325180" y="78779"/>
                  </a:lnTo>
                  <a:lnTo>
                    <a:pt x="287249" y="101595"/>
                  </a:lnTo>
                  <a:lnTo>
                    <a:pt x="251111" y="126936"/>
                  </a:lnTo>
                  <a:lnTo>
                    <a:pt x="216890" y="154680"/>
                  </a:lnTo>
                  <a:lnTo>
                    <a:pt x="184705" y="184705"/>
                  </a:lnTo>
                  <a:lnTo>
                    <a:pt x="154680" y="216890"/>
                  </a:lnTo>
                  <a:lnTo>
                    <a:pt x="126936" y="251111"/>
                  </a:lnTo>
                  <a:lnTo>
                    <a:pt x="101595" y="287249"/>
                  </a:lnTo>
                  <a:lnTo>
                    <a:pt x="78779" y="325180"/>
                  </a:lnTo>
                  <a:lnTo>
                    <a:pt x="58609" y="364782"/>
                  </a:lnTo>
                  <a:lnTo>
                    <a:pt x="41209" y="405935"/>
                  </a:lnTo>
                  <a:lnTo>
                    <a:pt x="26698" y="448516"/>
                  </a:lnTo>
                  <a:lnTo>
                    <a:pt x="15200" y="492403"/>
                  </a:lnTo>
                  <a:lnTo>
                    <a:pt x="6837" y="537474"/>
                  </a:lnTo>
                  <a:lnTo>
                    <a:pt x="1729" y="583607"/>
                  </a:lnTo>
                  <a:lnTo>
                    <a:pt x="0" y="630682"/>
                  </a:lnTo>
                  <a:lnTo>
                    <a:pt x="0" y="3153410"/>
                  </a:lnTo>
                  <a:lnTo>
                    <a:pt x="1729" y="3200477"/>
                  </a:lnTo>
                  <a:lnTo>
                    <a:pt x="6837" y="3246606"/>
                  </a:lnTo>
                  <a:lnTo>
                    <a:pt x="15200" y="3291673"/>
                  </a:lnTo>
                  <a:lnTo>
                    <a:pt x="26698" y="3335557"/>
                  </a:lnTo>
                  <a:lnTo>
                    <a:pt x="41209" y="3378135"/>
                  </a:lnTo>
                  <a:lnTo>
                    <a:pt x="58609" y="3419287"/>
                  </a:lnTo>
                  <a:lnTo>
                    <a:pt x="78779" y="3458889"/>
                  </a:lnTo>
                  <a:lnTo>
                    <a:pt x="101595" y="3496820"/>
                  </a:lnTo>
                  <a:lnTo>
                    <a:pt x="126936" y="3532958"/>
                  </a:lnTo>
                  <a:lnTo>
                    <a:pt x="154680" y="3567181"/>
                  </a:lnTo>
                  <a:lnTo>
                    <a:pt x="184705" y="3599367"/>
                  </a:lnTo>
                  <a:lnTo>
                    <a:pt x="216890" y="3629394"/>
                  </a:lnTo>
                  <a:lnTo>
                    <a:pt x="251111" y="3657140"/>
                  </a:lnTo>
                  <a:lnTo>
                    <a:pt x="287249" y="3682483"/>
                  </a:lnTo>
                  <a:lnTo>
                    <a:pt x="325180" y="3705302"/>
                  </a:lnTo>
                  <a:lnTo>
                    <a:pt x="364782" y="3725473"/>
                  </a:lnTo>
                  <a:lnTo>
                    <a:pt x="405935" y="3742876"/>
                  </a:lnTo>
                  <a:lnTo>
                    <a:pt x="448516" y="3757389"/>
                  </a:lnTo>
                  <a:lnTo>
                    <a:pt x="492403" y="3768888"/>
                  </a:lnTo>
                  <a:lnTo>
                    <a:pt x="537474" y="3777253"/>
                  </a:lnTo>
                  <a:lnTo>
                    <a:pt x="583607" y="3782362"/>
                  </a:lnTo>
                  <a:lnTo>
                    <a:pt x="630681" y="3784092"/>
                  </a:lnTo>
                  <a:lnTo>
                    <a:pt x="5062982" y="3784092"/>
                  </a:lnTo>
                  <a:lnTo>
                    <a:pt x="5110056" y="3782362"/>
                  </a:lnTo>
                  <a:lnTo>
                    <a:pt x="5156189" y="3777253"/>
                  </a:lnTo>
                  <a:lnTo>
                    <a:pt x="5201260" y="3768888"/>
                  </a:lnTo>
                  <a:lnTo>
                    <a:pt x="5245147" y="3757389"/>
                  </a:lnTo>
                  <a:lnTo>
                    <a:pt x="5287728" y="3742876"/>
                  </a:lnTo>
                  <a:lnTo>
                    <a:pt x="5328881" y="3725473"/>
                  </a:lnTo>
                  <a:lnTo>
                    <a:pt x="5368483" y="3705302"/>
                  </a:lnTo>
                  <a:lnTo>
                    <a:pt x="5406414" y="3682483"/>
                  </a:lnTo>
                  <a:lnTo>
                    <a:pt x="5442552" y="3657140"/>
                  </a:lnTo>
                  <a:lnTo>
                    <a:pt x="5476773" y="3629394"/>
                  </a:lnTo>
                  <a:lnTo>
                    <a:pt x="5508958" y="3599367"/>
                  </a:lnTo>
                  <a:lnTo>
                    <a:pt x="5538983" y="3567181"/>
                  </a:lnTo>
                  <a:lnTo>
                    <a:pt x="5566727" y="3532958"/>
                  </a:lnTo>
                  <a:lnTo>
                    <a:pt x="5592068" y="3496820"/>
                  </a:lnTo>
                  <a:lnTo>
                    <a:pt x="5614884" y="3458889"/>
                  </a:lnTo>
                  <a:lnTo>
                    <a:pt x="5635054" y="3419287"/>
                  </a:lnTo>
                  <a:lnTo>
                    <a:pt x="5652454" y="3378135"/>
                  </a:lnTo>
                  <a:lnTo>
                    <a:pt x="5666965" y="3335557"/>
                  </a:lnTo>
                  <a:lnTo>
                    <a:pt x="5678463" y="3291673"/>
                  </a:lnTo>
                  <a:lnTo>
                    <a:pt x="5686826" y="3246606"/>
                  </a:lnTo>
                  <a:lnTo>
                    <a:pt x="5691934" y="3200477"/>
                  </a:lnTo>
                  <a:lnTo>
                    <a:pt x="5693663" y="3153410"/>
                  </a:lnTo>
                  <a:lnTo>
                    <a:pt x="5693663" y="630682"/>
                  </a:lnTo>
                  <a:lnTo>
                    <a:pt x="5691934" y="583607"/>
                  </a:lnTo>
                  <a:lnTo>
                    <a:pt x="5686826" y="537474"/>
                  </a:lnTo>
                  <a:lnTo>
                    <a:pt x="5678463" y="492403"/>
                  </a:lnTo>
                  <a:lnTo>
                    <a:pt x="5666965" y="448516"/>
                  </a:lnTo>
                  <a:lnTo>
                    <a:pt x="5652454" y="405935"/>
                  </a:lnTo>
                  <a:lnTo>
                    <a:pt x="5635054" y="364782"/>
                  </a:lnTo>
                  <a:lnTo>
                    <a:pt x="5614884" y="325180"/>
                  </a:lnTo>
                  <a:lnTo>
                    <a:pt x="5592068" y="287249"/>
                  </a:lnTo>
                  <a:lnTo>
                    <a:pt x="5566727" y="251111"/>
                  </a:lnTo>
                  <a:lnTo>
                    <a:pt x="5538983" y="216890"/>
                  </a:lnTo>
                  <a:lnTo>
                    <a:pt x="5508958" y="184705"/>
                  </a:lnTo>
                  <a:lnTo>
                    <a:pt x="5476773" y="154680"/>
                  </a:lnTo>
                  <a:lnTo>
                    <a:pt x="5442552" y="126936"/>
                  </a:lnTo>
                  <a:lnTo>
                    <a:pt x="5406414" y="101595"/>
                  </a:lnTo>
                  <a:lnTo>
                    <a:pt x="5368483" y="78779"/>
                  </a:lnTo>
                  <a:lnTo>
                    <a:pt x="5328881" y="58609"/>
                  </a:lnTo>
                  <a:lnTo>
                    <a:pt x="5287728" y="41209"/>
                  </a:lnTo>
                  <a:lnTo>
                    <a:pt x="5245147" y="26698"/>
                  </a:lnTo>
                  <a:lnTo>
                    <a:pt x="5201260" y="15200"/>
                  </a:lnTo>
                  <a:lnTo>
                    <a:pt x="5156189" y="6837"/>
                  </a:lnTo>
                  <a:lnTo>
                    <a:pt x="5110056" y="1729"/>
                  </a:lnTo>
                  <a:lnTo>
                    <a:pt x="5062982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55CA26A2-46FF-4455-ABB7-7004EA854CBD}"/>
                </a:ext>
              </a:extLst>
            </p:cNvPr>
            <p:cNvSpPr/>
            <p:nvPr/>
          </p:nvSpPr>
          <p:spPr>
            <a:xfrm>
              <a:off x="5913119" y="2414016"/>
              <a:ext cx="5694045" cy="3784600"/>
            </a:xfrm>
            <a:custGeom>
              <a:avLst/>
              <a:gdLst/>
              <a:ahLst/>
              <a:cxnLst/>
              <a:rect l="l" t="t" r="r" b="b"/>
              <a:pathLst>
                <a:path w="5694045" h="3784600">
                  <a:moveTo>
                    <a:pt x="0" y="630682"/>
                  </a:moveTo>
                  <a:lnTo>
                    <a:pt x="1729" y="583607"/>
                  </a:lnTo>
                  <a:lnTo>
                    <a:pt x="6837" y="537474"/>
                  </a:lnTo>
                  <a:lnTo>
                    <a:pt x="15200" y="492403"/>
                  </a:lnTo>
                  <a:lnTo>
                    <a:pt x="26698" y="448516"/>
                  </a:lnTo>
                  <a:lnTo>
                    <a:pt x="41209" y="405935"/>
                  </a:lnTo>
                  <a:lnTo>
                    <a:pt x="58609" y="364782"/>
                  </a:lnTo>
                  <a:lnTo>
                    <a:pt x="78779" y="325180"/>
                  </a:lnTo>
                  <a:lnTo>
                    <a:pt x="101595" y="287249"/>
                  </a:lnTo>
                  <a:lnTo>
                    <a:pt x="126936" y="251111"/>
                  </a:lnTo>
                  <a:lnTo>
                    <a:pt x="154680" y="216890"/>
                  </a:lnTo>
                  <a:lnTo>
                    <a:pt x="184705" y="184705"/>
                  </a:lnTo>
                  <a:lnTo>
                    <a:pt x="216890" y="154680"/>
                  </a:lnTo>
                  <a:lnTo>
                    <a:pt x="251111" y="126936"/>
                  </a:lnTo>
                  <a:lnTo>
                    <a:pt x="287249" y="101595"/>
                  </a:lnTo>
                  <a:lnTo>
                    <a:pt x="325180" y="78779"/>
                  </a:lnTo>
                  <a:lnTo>
                    <a:pt x="364782" y="58609"/>
                  </a:lnTo>
                  <a:lnTo>
                    <a:pt x="405935" y="41209"/>
                  </a:lnTo>
                  <a:lnTo>
                    <a:pt x="448516" y="26698"/>
                  </a:lnTo>
                  <a:lnTo>
                    <a:pt x="492403" y="15200"/>
                  </a:lnTo>
                  <a:lnTo>
                    <a:pt x="537474" y="6837"/>
                  </a:lnTo>
                  <a:lnTo>
                    <a:pt x="583607" y="1729"/>
                  </a:lnTo>
                  <a:lnTo>
                    <a:pt x="630681" y="0"/>
                  </a:lnTo>
                  <a:lnTo>
                    <a:pt x="5062982" y="0"/>
                  </a:lnTo>
                  <a:lnTo>
                    <a:pt x="5110056" y="1729"/>
                  </a:lnTo>
                  <a:lnTo>
                    <a:pt x="5156189" y="6837"/>
                  </a:lnTo>
                  <a:lnTo>
                    <a:pt x="5201260" y="15200"/>
                  </a:lnTo>
                  <a:lnTo>
                    <a:pt x="5245147" y="26698"/>
                  </a:lnTo>
                  <a:lnTo>
                    <a:pt x="5287728" y="41209"/>
                  </a:lnTo>
                  <a:lnTo>
                    <a:pt x="5328881" y="58609"/>
                  </a:lnTo>
                  <a:lnTo>
                    <a:pt x="5368483" y="78779"/>
                  </a:lnTo>
                  <a:lnTo>
                    <a:pt x="5406414" y="101595"/>
                  </a:lnTo>
                  <a:lnTo>
                    <a:pt x="5442552" y="126936"/>
                  </a:lnTo>
                  <a:lnTo>
                    <a:pt x="5476773" y="154680"/>
                  </a:lnTo>
                  <a:lnTo>
                    <a:pt x="5508958" y="184705"/>
                  </a:lnTo>
                  <a:lnTo>
                    <a:pt x="5538983" y="216890"/>
                  </a:lnTo>
                  <a:lnTo>
                    <a:pt x="5566727" y="251111"/>
                  </a:lnTo>
                  <a:lnTo>
                    <a:pt x="5592068" y="287249"/>
                  </a:lnTo>
                  <a:lnTo>
                    <a:pt x="5614884" y="325180"/>
                  </a:lnTo>
                  <a:lnTo>
                    <a:pt x="5635054" y="364782"/>
                  </a:lnTo>
                  <a:lnTo>
                    <a:pt x="5652454" y="405935"/>
                  </a:lnTo>
                  <a:lnTo>
                    <a:pt x="5666965" y="448516"/>
                  </a:lnTo>
                  <a:lnTo>
                    <a:pt x="5678463" y="492403"/>
                  </a:lnTo>
                  <a:lnTo>
                    <a:pt x="5686826" y="537474"/>
                  </a:lnTo>
                  <a:lnTo>
                    <a:pt x="5691934" y="583607"/>
                  </a:lnTo>
                  <a:lnTo>
                    <a:pt x="5693663" y="630682"/>
                  </a:lnTo>
                  <a:lnTo>
                    <a:pt x="5693663" y="3153410"/>
                  </a:lnTo>
                  <a:lnTo>
                    <a:pt x="5691934" y="3200477"/>
                  </a:lnTo>
                  <a:lnTo>
                    <a:pt x="5686826" y="3246606"/>
                  </a:lnTo>
                  <a:lnTo>
                    <a:pt x="5678463" y="3291673"/>
                  </a:lnTo>
                  <a:lnTo>
                    <a:pt x="5666965" y="3335557"/>
                  </a:lnTo>
                  <a:lnTo>
                    <a:pt x="5652454" y="3378135"/>
                  </a:lnTo>
                  <a:lnTo>
                    <a:pt x="5635054" y="3419287"/>
                  </a:lnTo>
                  <a:lnTo>
                    <a:pt x="5614884" y="3458889"/>
                  </a:lnTo>
                  <a:lnTo>
                    <a:pt x="5592068" y="3496820"/>
                  </a:lnTo>
                  <a:lnTo>
                    <a:pt x="5566727" y="3532958"/>
                  </a:lnTo>
                  <a:lnTo>
                    <a:pt x="5538983" y="3567181"/>
                  </a:lnTo>
                  <a:lnTo>
                    <a:pt x="5508958" y="3599367"/>
                  </a:lnTo>
                  <a:lnTo>
                    <a:pt x="5476773" y="3629394"/>
                  </a:lnTo>
                  <a:lnTo>
                    <a:pt x="5442552" y="3657140"/>
                  </a:lnTo>
                  <a:lnTo>
                    <a:pt x="5406414" y="3682483"/>
                  </a:lnTo>
                  <a:lnTo>
                    <a:pt x="5368483" y="3705302"/>
                  </a:lnTo>
                  <a:lnTo>
                    <a:pt x="5328881" y="3725473"/>
                  </a:lnTo>
                  <a:lnTo>
                    <a:pt x="5287728" y="3742876"/>
                  </a:lnTo>
                  <a:lnTo>
                    <a:pt x="5245147" y="3757389"/>
                  </a:lnTo>
                  <a:lnTo>
                    <a:pt x="5201260" y="3768888"/>
                  </a:lnTo>
                  <a:lnTo>
                    <a:pt x="5156189" y="3777253"/>
                  </a:lnTo>
                  <a:lnTo>
                    <a:pt x="5110056" y="3782362"/>
                  </a:lnTo>
                  <a:lnTo>
                    <a:pt x="5062982" y="3784092"/>
                  </a:lnTo>
                  <a:lnTo>
                    <a:pt x="630681" y="3784092"/>
                  </a:lnTo>
                  <a:lnTo>
                    <a:pt x="583607" y="3782362"/>
                  </a:lnTo>
                  <a:lnTo>
                    <a:pt x="537474" y="3777253"/>
                  </a:lnTo>
                  <a:lnTo>
                    <a:pt x="492403" y="3768888"/>
                  </a:lnTo>
                  <a:lnTo>
                    <a:pt x="448516" y="3757389"/>
                  </a:lnTo>
                  <a:lnTo>
                    <a:pt x="405935" y="3742876"/>
                  </a:lnTo>
                  <a:lnTo>
                    <a:pt x="364782" y="3725473"/>
                  </a:lnTo>
                  <a:lnTo>
                    <a:pt x="325180" y="3705302"/>
                  </a:lnTo>
                  <a:lnTo>
                    <a:pt x="287249" y="3682483"/>
                  </a:lnTo>
                  <a:lnTo>
                    <a:pt x="251111" y="3657140"/>
                  </a:lnTo>
                  <a:lnTo>
                    <a:pt x="216890" y="3629394"/>
                  </a:lnTo>
                  <a:lnTo>
                    <a:pt x="184705" y="3599367"/>
                  </a:lnTo>
                  <a:lnTo>
                    <a:pt x="154680" y="3567181"/>
                  </a:lnTo>
                  <a:lnTo>
                    <a:pt x="126936" y="3532958"/>
                  </a:lnTo>
                  <a:lnTo>
                    <a:pt x="101595" y="3496820"/>
                  </a:lnTo>
                  <a:lnTo>
                    <a:pt x="78779" y="3458889"/>
                  </a:lnTo>
                  <a:lnTo>
                    <a:pt x="58609" y="3419287"/>
                  </a:lnTo>
                  <a:lnTo>
                    <a:pt x="41209" y="3378135"/>
                  </a:lnTo>
                  <a:lnTo>
                    <a:pt x="26698" y="3335557"/>
                  </a:lnTo>
                  <a:lnTo>
                    <a:pt x="15200" y="3291673"/>
                  </a:lnTo>
                  <a:lnTo>
                    <a:pt x="6837" y="3246606"/>
                  </a:lnTo>
                  <a:lnTo>
                    <a:pt x="1729" y="3200477"/>
                  </a:lnTo>
                  <a:lnTo>
                    <a:pt x="0" y="3153410"/>
                  </a:lnTo>
                  <a:lnTo>
                    <a:pt x="0" y="630682"/>
                  </a:lnTo>
                  <a:close/>
                </a:path>
              </a:pathLst>
            </a:custGeom>
            <a:ln w="9144">
              <a:solidFill>
                <a:srgbClr val="CAAE61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EC7B7B2-79D5-422F-AF5F-28F852919842}"/>
              </a:ext>
            </a:extLst>
          </p:cNvPr>
          <p:cNvSpPr txBox="1"/>
          <p:nvPr/>
        </p:nvSpPr>
        <p:spPr>
          <a:xfrm>
            <a:off x="5159896" y="2287741"/>
            <a:ext cx="6836180" cy="4257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9" algn="ctr" defTabSz="685800">
              <a:spcBef>
                <a:spcPts val="75"/>
              </a:spcBef>
              <a:buClr>
                <a:srgbClr val="AB936B"/>
              </a:buClr>
              <a:buSzPct val="114285"/>
              <a:tabLst>
                <a:tab pos="224314" algn="l"/>
                <a:tab pos="224790" algn="l"/>
              </a:tabLst>
              <a:defRPr/>
            </a:pPr>
            <a:r>
              <a:rPr lang="ru-RU" sz="2400" kern="0" spc="-64" dirty="0">
                <a:solidFill>
                  <a:prstClr val="black"/>
                </a:solidFill>
                <a:latin typeface="Times New Roman"/>
                <a:cs typeface="Times New Roman"/>
              </a:rPr>
              <a:t>Статус</a:t>
            </a:r>
            <a:r>
              <a:rPr lang="ru-RU" sz="2400" kern="0" spc="-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19" dirty="0">
                <a:solidFill>
                  <a:prstClr val="black"/>
                </a:solidFill>
                <a:latin typeface="Times New Roman"/>
                <a:cs typeface="Times New Roman"/>
              </a:rPr>
              <a:t>ОВЗ</a:t>
            </a:r>
            <a:r>
              <a:rPr lang="ru-RU" sz="2400" kern="0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45" dirty="0">
                <a:solidFill>
                  <a:prstClr val="black"/>
                </a:solidFill>
                <a:latin typeface="Times New Roman"/>
                <a:cs typeface="Times New Roman"/>
              </a:rPr>
              <a:t>подтверждает,</a:t>
            </a:r>
            <a:r>
              <a:rPr lang="ru-RU" sz="2400" kern="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8" dirty="0">
                <a:solidFill>
                  <a:prstClr val="black"/>
                </a:solidFill>
                <a:latin typeface="Times New Roman"/>
                <a:cs typeface="Times New Roman"/>
              </a:rPr>
              <a:t>что </a:t>
            </a:r>
            <a:r>
              <a:rPr lang="ru-RU" sz="2400" kern="0" spc="-23" dirty="0">
                <a:solidFill>
                  <a:prstClr val="black"/>
                </a:solidFill>
                <a:latin typeface="Times New Roman"/>
                <a:cs typeface="Times New Roman"/>
              </a:rPr>
              <a:t>ребенок</a:t>
            </a:r>
          </a:p>
          <a:p>
            <a:pPr marL="224314" marR="133826" algn="ctr" defTabSz="685800">
              <a:spcBef>
                <a:spcPts val="4"/>
              </a:spcBef>
              <a:defRPr/>
            </a:pPr>
            <a:r>
              <a:rPr lang="ru-RU" sz="2400" kern="0" spc="-26" dirty="0">
                <a:solidFill>
                  <a:prstClr val="black"/>
                </a:solidFill>
                <a:latin typeface="Times New Roman"/>
                <a:cs typeface="Times New Roman"/>
              </a:rPr>
              <a:t>согласно </a:t>
            </a:r>
            <a:r>
              <a:rPr lang="ru-RU" sz="2400" kern="0" spc="-23" dirty="0">
                <a:solidFill>
                  <a:prstClr val="black"/>
                </a:solidFill>
                <a:latin typeface="Times New Roman"/>
                <a:cs typeface="Times New Roman"/>
              </a:rPr>
              <a:t>федеральному </a:t>
            </a:r>
            <a:r>
              <a:rPr lang="ru-RU" sz="2400" kern="0" spc="-49" dirty="0">
                <a:solidFill>
                  <a:prstClr val="black"/>
                </a:solidFill>
                <a:latin typeface="Times New Roman"/>
                <a:cs typeface="Times New Roman"/>
              </a:rPr>
              <a:t>закону </a:t>
            </a:r>
            <a:r>
              <a:rPr lang="ru-RU" sz="2400" kern="0" spc="113" dirty="0">
                <a:solidFill>
                  <a:prstClr val="black"/>
                </a:solidFill>
                <a:latin typeface="Times New Roman"/>
                <a:cs typeface="Times New Roman"/>
              </a:rPr>
              <a:t>№ </a:t>
            </a:r>
            <a:r>
              <a:rPr lang="ru-RU" sz="2400" kern="0" spc="-38" dirty="0">
                <a:solidFill>
                  <a:prstClr val="black"/>
                </a:solidFill>
                <a:latin typeface="Times New Roman"/>
                <a:cs typeface="Times New Roman"/>
              </a:rPr>
              <a:t>273</a:t>
            </a:r>
            <a:r>
              <a:rPr lang="ru-RU" sz="2400" kern="0" spc="-38" dirty="0">
                <a:solidFill>
                  <a:prstClr val="black"/>
                </a:solidFill>
                <a:latin typeface="Microsoft Sans Serif"/>
                <a:cs typeface="Microsoft Sans Serif"/>
              </a:rPr>
              <a:t>-</a:t>
            </a:r>
            <a:r>
              <a:rPr lang="ru-RU" sz="2400" kern="0" spc="-38" dirty="0">
                <a:solidFill>
                  <a:prstClr val="black"/>
                </a:solidFill>
                <a:latin typeface="Times New Roman"/>
                <a:cs typeface="Times New Roman"/>
              </a:rPr>
              <a:t>ФЗ </a:t>
            </a:r>
            <a:r>
              <a:rPr lang="ru-RU" sz="2400" kern="0" spc="-3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38" dirty="0">
                <a:solidFill>
                  <a:prstClr val="black"/>
                </a:solidFill>
                <a:latin typeface="Times New Roman"/>
                <a:cs typeface="Times New Roman"/>
              </a:rPr>
              <a:t>имеет</a:t>
            </a:r>
            <a:r>
              <a:rPr lang="ru-RU" sz="2400" kern="0" spc="-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19" dirty="0">
                <a:solidFill>
                  <a:prstClr val="black"/>
                </a:solidFill>
                <a:latin typeface="Times New Roman"/>
                <a:cs typeface="Times New Roman"/>
              </a:rPr>
              <a:t>право</a:t>
            </a:r>
            <a:r>
              <a:rPr lang="ru-RU" sz="2400" kern="0" spc="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26" dirty="0">
                <a:solidFill>
                  <a:prstClr val="black"/>
                </a:solidFill>
                <a:latin typeface="Times New Roman"/>
                <a:cs typeface="Times New Roman"/>
              </a:rPr>
              <a:t>на</a:t>
            </a:r>
            <a:r>
              <a:rPr lang="ru-RU" sz="2400" kern="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23" dirty="0">
                <a:solidFill>
                  <a:prstClr val="black"/>
                </a:solidFill>
                <a:latin typeface="Times New Roman"/>
                <a:cs typeface="Times New Roman"/>
              </a:rPr>
              <a:t>получение</a:t>
            </a:r>
            <a:r>
              <a:rPr lang="ru-RU" sz="2400" kern="0" spc="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4" dirty="0">
                <a:solidFill>
                  <a:prstClr val="black"/>
                </a:solidFill>
                <a:latin typeface="Times New Roman"/>
                <a:cs typeface="Times New Roman"/>
              </a:rPr>
              <a:t>помощи</a:t>
            </a:r>
          </a:p>
          <a:p>
            <a:pPr marL="224314" algn="ctr" defTabSz="685800">
              <a:defRPr/>
            </a:pPr>
            <a:r>
              <a:rPr lang="ru-RU" sz="2400" kern="0" spc="-45" dirty="0">
                <a:solidFill>
                  <a:prstClr val="black"/>
                </a:solidFill>
                <a:latin typeface="Times New Roman"/>
                <a:cs typeface="Times New Roman"/>
              </a:rPr>
              <a:t>педагогов</a:t>
            </a:r>
            <a:r>
              <a:rPr lang="ru-RU" sz="2400" kern="0" spc="11" dirty="0">
                <a:solidFill>
                  <a:prstClr val="black"/>
                </a:solidFill>
                <a:latin typeface="Times New Roman"/>
                <a:cs typeface="Times New Roman"/>
              </a:rPr>
              <a:t> и</a:t>
            </a:r>
            <a:r>
              <a:rPr lang="ru-RU" sz="2400" kern="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23" dirty="0">
                <a:solidFill>
                  <a:prstClr val="black"/>
                </a:solidFill>
                <a:latin typeface="Times New Roman"/>
                <a:cs typeface="Times New Roman"/>
              </a:rPr>
              <a:t>специалистов</a:t>
            </a:r>
            <a:r>
              <a:rPr lang="ru-RU" sz="2400" kern="0" spc="-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71" dirty="0">
                <a:solidFill>
                  <a:prstClr val="black"/>
                </a:solidFill>
                <a:latin typeface="Times New Roman"/>
                <a:cs typeface="Times New Roman"/>
              </a:rPr>
              <a:t>в</a:t>
            </a:r>
          </a:p>
          <a:p>
            <a:pPr marL="224314" algn="ctr" defTabSz="685800">
              <a:defRPr/>
            </a:pPr>
            <a:r>
              <a:rPr lang="ru-RU" sz="2400" kern="0" spc="-23" dirty="0">
                <a:solidFill>
                  <a:prstClr val="black"/>
                </a:solidFill>
                <a:latin typeface="Times New Roman"/>
                <a:cs typeface="Times New Roman"/>
              </a:rPr>
              <a:t>образовательной</a:t>
            </a:r>
            <a:r>
              <a:rPr lang="ru-RU" sz="2400" kern="0" spc="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19" dirty="0">
                <a:solidFill>
                  <a:prstClr val="black"/>
                </a:solidFill>
                <a:latin typeface="Times New Roman"/>
                <a:cs typeface="Times New Roman"/>
              </a:rPr>
              <a:t>организации</a:t>
            </a:r>
          </a:p>
          <a:p>
            <a:pPr marL="224314" algn="ctr" defTabSz="685800">
              <a:defRPr/>
            </a:pPr>
            <a:endParaRPr lang="ru-RU" sz="2400" kern="0" spc="-19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049" marR="329565" algn="ctr" defTabSz="685800">
              <a:spcBef>
                <a:spcPts val="829"/>
              </a:spcBef>
              <a:buClr>
                <a:srgbClr val="AB936B"/>
              </a:buClr>
              <a:buSzPct val="114285"/>
              <a:tabLst>
                <a:tab pos="224314" algn="l"/>
                <a:tab pos="224790" algn="l"/>
              </a:tabLst>
              <a:defRPr/>
            </a:pPr>
            <a:r>
              <a:rPr lang="ru-RU" sz="2400" kern="0" spc="-30" dirty="0">
                <a:solidFill>
                  <a:prstClr val="black"/>
                </a:solidFill>
                <a:latin typeface="Times New Roman"/>
                <a:cs typeface="Times New Roman"/>
              </a:rPr>
              <a:t>Специалисты</a:t>
            </a:r>
            <a:r>
              <a:rPr lang="ru-RU" sz="2400" kern="0" spc="-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4" dirty="0">
                <a:solidFill>
                  <a:prstClr val="black"/>
                </a:solidFill>
                <a:latin typeface="Times New Roman"/>
                <a:cs typeface="Times New Roman"/>
              </a:rPr>
              <a:t>ПМПК</a:t>
            </a:r>
            <a:r>
              <a:rPr lang="ru-RU" sz="2400" kern="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u="heavy" kern="0" spc="-19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</a:t>
            </a:r>
            <a:r>
              <a:rPr lang="ru-RU" sz="2400" kern="0" spc="-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41" dirty="0">
                <a:solidFill>
                  <a:prstClr val="black"/>
                </a:solidFill>
                <a:latin typeface="Times New Roman"/>
                <a:cs typeface="Times New Roman"/>
              </a:rPr>
              <a:t>устанавливают </a:t>
            </a:r>
            <a:r>
              <a:rPr lang="ru-RU" sz="2400" kern="0" spc="-3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38" dirty="0">
                <a:solidFill>
                  <a:prstClr val="black"/>
                </a:solidFill>
                <a:latin typeface="Times New Roman"/>
                <a:cs typeface="Times New Roman"/>
              </a:rPr>
              <a:t>диагнозы,</a:t>
            </a:r>
            <a:r>
              <a:rPr lang="ru-RU" sz="2400" kern="0" spc="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19" dirty="0">
                <a:solidFill>
                  <a:prstClr val="black"/>
                </a:solidFill>
                <a:latin typeface="Times New Roman"/>
                <a:cs typeface="Times New Roman"/>
              </a:rPr>
              <a:t>не</a:t>
            </a:r>
            <a:r>
              <a:rPr lang="ru-RU" sz="2400" kern="0" spc="-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8" dirty="0">
                <a:solidFill>
                  <a:prstClr val="black"/>
                </a:solidFill>
                <a:latin typeface="Times New Roman"/>
                <a:cs typeface="Times New Roman"/>
              </a:rPr>
              <a:t>принимают</a:t>
            </a:r>
            <a:r>
              <a:rPr lang="ru-RU" sz="2400" kern="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11" dirty="0">
                <a:solidFill>
                  <a:prstClr val="black"/>
                </a:solidFill>
                <a:latin typeface="Times New Roman"/>
                <a:cs typeface="Times New Roman"/>
              </a:rPr>
              <a:t>решение</a:t>
            </a:r>
            <a:r>
              <a:rPr lang="ru-RU" sz="2400" kern="0" spc="-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15" dirty="0">
                <a:solidFill>
                  <a:prstClr val="black"/>
                </a:solidFill>
                <a:latin typeface="Times New Roman"/>
                <a:cs typeface="Times New Roman"/>
              </a:rPr>
              <a:t>о</a:t>
            </a:r>
          </a:p>
          <a:p>
            <a:pPr marL="224314" marR="3810" algn="ctr" defTabSz="685800">
              <a:defRPr/>
            </a:pPr>
            <a:r>
              <a:rPr lang="ru-RU" sz="2400" kern="0" spc="-23" dirty="0">
                <a:solidFill>
                  <a:prstClr val="black"/>
                </a:solidFill>
                <a:latin typeface="Times New Roman"/>
                <a:cs typeface="Times New Roman"/>
              </a:rPr>
              <a:t>необходимости</a:t>
            </a:r>
            <a:r>
              <a:rPr lang="ru-RU" sz="2400" kern="0" spc="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30" dirty="0">
                <a:solidFill>
                  <a:prstClr val="black"/>
                </a:solidFill>
                <a:latin typeface="Times New Roman"/>
                <a:cs typeface="Times New Roman"/>
              </a:rPr>
              <a:t>индивидуального</a:t>
            </a:r>
            <a:r>
              <a:rPr lang="ru-RU" sz="2400" kern="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30" dirty="0">
                <a:solidFill>
                  <a:prstClr val="black"/>
                </a:solidFill>
                <a:latin typeface="Times New Roman"/>
                <a:cs typeface="Times New Roman"/>
              </a:rPr>
              <a:t>обучения </a:t>
            </a:r>
            <a:r>
              <a:rPr lang="ru-RU" sz="2400" kern="0" spc="-3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11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lang="ru-RU" sz="2400" kern="0" spc="-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30" dirty="0">
                <a:solidFill>
                  <a:prstClr val="black"/>
                </a:solidFill>
                <a:latin typeface="Times New Roman"/>
                <a:cs typeface="Times New Roman"/>
              </a:rPr>
              <a:t>обучения</a:t>
            </a:r>
            <a:r>
              <a:rPr lang="ru-RU" sz="2400" kern="0" spc="-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26" dirty="0">
                <a:solidFill>
                  <a:prstClr val="black"/>
                </a:solidFill>
                <a:latin typeface="Times New Roman"/>
                <a:cs typeface="Times New Roman"/>
              </a:rPr>
              <a:t>на</a:t>
            </a:r>
            <a:r>
              <a:rPr lang="ru-RU" sz="2400" kern="0" spc="-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60" dirty="0">
                <a:solidFill>
                  <a:prstClr val="black"/>
                </a:solidFill>
                <a:latin typeface="Times New Roman"/>
                <a:cs typeface="Times New Roman"/>
              </a:rPr>
              <a:t>дому,</a:t>
            </a:r>
            <a:r>
              <a:rPr lang="ru-RU" sz="2400" kern="0" spc="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19" dirty="0">
                <a:solidFill>
                  <a:prstClr val="black"/>
                </a:solidFill>
                <a:latin typeface="Times New Roman"/>
                <a:cs typeface="Times New Roman"/>
              </a:rPr>
              <a:t>не</a:t>
            </a:r>
            <a:r>
              <a:rPr lang="ru-RU" sz="2400" kern="0" spc="-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34" dirty="0">
                <a:solidFill>
                  <a:prstClr val="black"/>
                </a:solidFill>
                <a:latin typeface="Times New Roman"/>
                <a:cs typeface="Times New Roman"/>
              </a:rPr>
              <a:t>переводят</a:t>
            </a:r>
            <a:r>
              <a:rPr lang="ru-RU" sz="2400" kern="0" spc="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4" dirty="0">
                <a:solidFill>
                  <a:prstClr val="black"/>
                </a:solidFill>
                <a:latin typeface="Times New Roman"/>
                <a:cs typeface="Times New Roman"/>
              </a:rPr>
              <a:t>из </a:t>
            </a:r>
            <a:r>
              <a:rPr lang="ru-RU" sz="2400" kern="0" spc="-53" dirty="0">
                <a:solidFill>
                  <a:prstClr val="black"/>
                </a:solidFill>
                <a:latin typeface="Times New Roman"/>
                <a:cs typeface="Times New Roman"/>
              </a:rPr>
              <a:t>класса </a:t>
            </a:r>
            <a:r>
              <a:rPr lang="ru-RU" sz="2400" kern="0" spc="-3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71" dirty="0">
                <a:solidFill>
                  <a:prstClr val="black"/>
                </a:solidFill>
                <a:latin typeface="Times New Roman"/>
                <a:cs typeface="Times New Roman"/>
              </a:rPr>
              <a:t>в</a:t>
            </a:r>
            <a:r>
              <a:rPr lang="ru-RU" sz="2400" kern="0" spc="-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49" dirty="0">
                <a:solidFill>
                  <a:prstClr val="black"/>
                </a:solidFill>
                <a:latin typeface="Times New Roman"/>
                <a:cs typeface="Times New Roman"/>
              </a:rPr>
              <a:t>класс</a:t>
            </a:r>
            <a:r>
              <a:rPr lang="ru-RU" sz="2400" kern="0" spc="-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11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lang="ru-RU" sz="2400" kern="0" spc="-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19" dirty="0">
                <a:solidFill>
                  <a:prstClr val="black"/>
                </a:solidFill>
                <a:latin typeface="Times New Roman"/>
                <a:cs typeface="Times New Roman"/>
              </a:rPr>
              <a:t>не</a:t>
            </a:r>
            <a:r>
              <a:rPr lang="ru-RU" sz="2400" kern="0" spc="-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23" dirty="0">
                <a:solidFill>
                  <a:prstClr val="black"/>
                </a:solidFill>
                <a:latin typeface="Times New Roman"/>
                <a:cs typeface="Times New Roman"/>
              </a:rPr>
              <a:t>определяют</a:t>
            </a:r>
            <a:r>
              <a:rPr lang="ru-RU" sz="2400" kern="0" spc="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26" dirty="0">
                <a:solidFill>
                  <a:prstClr val="black"/>
                </a:solidFill>
                <a:latin typeface="Times New Roman"/>
                <a:cs typeface="Times New Roman"/>
              </a:rPr>
              <a:t>образовательную </a:t>
            </a:r>
            <a:r>
              <a:rPr lang="ru-RU" sz="2400" kern="0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kern="0" spc="-15" dirty="0">
                <a:solidFill>
                  <a:prstClr val="black"/>
                </a:solidFill>
                <a:latin typeface="Times New Roman"/>
                <a:cs typeface="Times New Roman"/>
              </a:rPr>
              <a:t>организацию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474C3-18E5-4C36-8B01-D0590BD0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Для чего проводится комплексное психолого-медико-  педагогическое обследование ребенка?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0C8896B-A88D-4D85-A93B-819FDF7FBD87}"/>
              </a:ext>
            </a:extLst>
          </p:cNvPr>
          <p:cNvSpPr/>
          <p:nvPr/>
        </p:nvSpPr>
        <p:spPr>
          <a:xfrm>
            <a:off x="335360" y="2291352"/>
            <a:ext cx="5112568" cy="4444935"/>
          </a:xfrm>
          <a:custGeom>
            <a:avLst/>
            <a:gdLst/>
            <a:ahLst/>
            <a:cxnLst/>
            <a:rect l="l" t="t" r="r" b="b"/>
            <a:pathLst>
              <a:path w="5195570" h="3784600">
                <a:moveTo>
                  <a:pt x="4564634" y="0"/>
                </a:moveTo>
                <a:lnTo>
                  <a:pt x="630694" y="0"/>
                </a:lnTo>
                <a:lnTo>
                  <a:pt x="583625" y="1729"/>
                </a:lnTo>
                <a:lnTo>
                  <a:pt x="537495" y="6837"/>
                </a:lnTo>
                <a:lnTo>
                  <a:pt x="492426" y="15200"/>
                </a:lnTo>
                <a:lnTo>
                  <a:pt x="448541" y="26698"/>
                </a:lnTo>
                <a:lnTo>
                  <a:pt x="405962" y="41209"/>
                </a:lnTo>
                <a:lnTo>
                  <a:pt x="364809" y="58609"/>
                </a:lnTo>
                <a:lnTo>
                  <a:pt x="325206" y="78779"/>
                </a:lnTo>
                <a:lnTo>
                  <a:pt x="287274" y="101595"/>
                </a:lnTo>
                <a:lnTo>
                  <a:pt x="251136" y="126936"/>
                </a:lnTo>
                <a:lnTo>
                  <a:pt x="216912" y="154680"/>
                </a:lnTo>
                <a:lnTo>
                  <a:pt x="184726" y="184705"/>
                </a:lnTo>
                <a:lnTo>
                  <a:pt x="154698" y="216890"/>
                </a:lnTo>
                <a:lnTo>
                  <a:pt x="126952" y="251111"/>
                </a:lnTo>
                <a:lnTo>
                  <a:pt x="101608" y="287249"/>
                </a:lnTo>
                <a:lnTo>
                  <a:pt x="78790" y="325180"/>
                </a:lnTo>
                <a:lnTo>
                  <a:pt x="58618" y="364782"/>
                </a:lnTo>
                <a:lnTo>
                  <a:pt x="41215" y="405935"/>
                </a:lnTo>
                <a:lnTo>
                  <a:pt x="26703" y="448516"/>
                </a:lnTo>
                <a:lnTo>
                  <a:pt x="15203" y="492403"/>
                </a:lnTo>
                <a:lnTo>
                  <a:pt x="6838" y="537474"/>
                </a:lnTo>
                <a:lnTo>
                  <a:pt x="1729" y="583607"/>
                </a:lnTo>
                <a:lnTo>
                  <a:pt x="0" y="630682"/>
                </a:lnTo>
                <a:lnTo>
                  <a:pt x="0" y="3153410"/>
                </a:lnTo>
                <a:lnTo>
                  <a:pt x="1729" y="3200477"/>
                </a:lnTo>
                <a:lnTo>
                  <a:pt x="6838" y="3246606"/>
                </a:lnTo>
                <a:lnTo>
                  <a:pt x="15203" y="3291673"/>
                </a:lnTo>
                <a:lnTo>
                  <a:pt x="26703" y="3335557"/>
                </a:lnTo>
                <a:lnTo>
                  <a:pt x="41215" y="3378135"/>
                </a:lnTo>
                <a:lnTo>
                  <a:pt x="58618" y="3419287"/>
                </a:lnTo>
                <a:lnTo>
                  <a:pt x="78790" y="3458889"/>
                </a:lnTo>
                <a:lnTo>
                  <a:pt x="101608" y="3496820"/>
                </a:lnTo>
                <a:lnTo>
                  <a:pt x="126952" y="3532958"/>
                </a:lnTo>
                <a:lnTo>
                  <a:pt x="154698" y="3567181"/>
                </a:lnTo>
                <a:lnTo>
                  <a:pt x="184726" y="3599367"/>
                </a:lnTo>
                <a:lnTo>
                  <a:pt x="216912" y="3629394"/>
                </a:lnTo>
                <a:lnTo>
                  <a:pt x="251136" y="3657140"/>
                </a:lnTo>
                <a:lnTo>
                  <a:pt x="287274" y="3682483"/>
                </a:lnTo>
                <a:lnTo>
                  <a:pt x="325206" y="3705302"/>
                </a:lnTo>
                <a:lnTo>
                  <a:pt x="364809" y="3725473"/>
                </a:lnTo>
                <a:lnTo>
                  <a:pt x="405962" y="3742876"/>
                </a:lnTo>
                <a:lnTo>
                  <a:pt x="448541" y="3757389"/>
                </a:lnTo>
                <a:lnTo>
                  <a:pt x="492426" y="3768888"/>
                </a:lnTo>
                <a:lnTo>
                  <a:pt x="537495" y="3777253"/>
                </a:lnTo>
                <a:lnTo>
                  <a:pt x="583625" y="3782362"/>
                </a:lnTo>
                <a:lnTo>
                  <a:pt x="630694" y="3784092"/>
                </a:lnTo>
                <a:lnTo>
                  <a:pt x="4564634" y="3784092"/>
                </a:lnTo>
                <a:lnTo>
                  <a:pt x="4611708" y="3782362"/>
                </a:lnTo>
                <a:lnTo>
                  <a:pt x="4657841" y="3777253"/>
                </a:lnTo>
                <a:lnTo>
                  <a:pt x="4702912" y="3768888"/>
                </a:lnTo>
                <a:lnTo>
                  <a:pt x="4746799" y="3757389"/>
                </a:lnTo>
                <a:lnTo>
                  <a:pt x="4789380" y="3742876"/>
                </a:lnTo>
                <a:lnTo>
                  <a:pt x="4830533" y="3725473"/>
                </a:lnTo>
                <a:lnTo>
                  <a:pt x="4870135" y="3705302"/>
                </a:lnTo>
                <a:lnTo>
                  <a:pt x="4908066" y="3682483"/>
                </a:lnTo>
                <a:lnTo>
                  <a:pt x="4944204" y="3657140"/>
                </a:lnTo>
                <a:lnTo>
                  <a:pt x="4978425" y="3629394"/>
                </a:lnTo>
                <a:lnTo>
                  <a:pt x="5010610" y="3599367"/>
                </a:lnTo>
                <a:lnTo>
                  <a:pt x="5040635" y="3567181"/>
                </a:lnTo>
                <a:lnTo>
                  <a:pt x="5068379" y="3532958"/>
                </a:lnTo>
                <a:lnTo>
                  <a:pt x="5093720" y="3496820"/>
                </a:lnTo>
                <a:lnTo>
                  <a:pt x="5116536" y="3458889"/>
                </a:lnTo>
                <a:lnTo>
                  <a:pt x="5136706" y="3419287"/>
                </a:lnTo>
                <a:lnTo>
                  <a:pt x="5154106" y="3378135"/>
                </a:lnTo>
                <a:lnTo>
                  <a:pt x="5168617" y="3335557"/>
                </a:lnTo>
                <a:lnTo>
                  <a:pt x="5180115" y="3291673"/>
                </a:lnTo>
                <a:lnTo>
                  <a:pt x="5188478" y="3246606"/>
                </a:lnTo>
                <a:lnTo>
                  <a:pt x="5193586" y="3200477"/>
                </a:lnTo>
                <a:lnTo>
                  <a:pt x="5195316" y="3153410"/>
                </a:lnTo>
                <a:lnTo>
                  <a:pt x="5195316" y="630682"/>
                </a:lnTo>
                <a:lnTo>
                  <a:pt x="5193586" y="583607"/>
                </a:lnTo>
                <a:lnTo>
                  <a:pt x="5188478" y="537474"/>
                </a:lnTo>
                <a:lnTo>
                  <a:pt x="5180115" y="492403"/>
                </a:lnTo>
                <a:lnTo>
                  <a:pt x="5168617" y="448516"/>
                </a:lnTo>
                <a:lnTo>
                  <a:pt x="5154106" y="405935"/>
                </a:lnTo>
                <a:lnTo>
                  <a:pt x="5136706" y="364782"/>
                </a:lnTo>
                <a:lnTo>
                  <a:pt x="5116536" y="325180"/>
                </a:lnTo>
                <a:lnTo>
                  <a:pt x="5093720" y="287249"/>
                </a:lnTo>
                <a:lnTo>
                  <a:pt x="5068379" y="251111"/>
                </a:lnTo>
                <a:lnTo>
                  <a:pt x="5040635" y="216890"/>
                </a:lnTo>
                <a:lnTo>
                  <a:pt x="5010610" y="184705"/>
                </a:lnTo>
                <a:lnTo>
                  <a:pt x="4978425" y="154680"/>
                </a:lnTo>
                <a:lnTo>
                  <a:pt x="4944204" y="126936"/>
                </a:lnTo>
                <a:lnTo>
                  <a:pt x="4908066" y="101595"/>
                </a:lnTo>
                <a:lnTo>
                  <a:pt x="4870135" y="78779"/>
                </a:lnTo>
                <a:lnTo>
                  <a:pt x="4830533" y="58609"/>
                </a:lnTo>
                <a:lnTo>
                  <a:pt x="4789380" y="41209"/>
                </a:lnTo>
                <a:lnTo>
                  <a:pt x="4746799" y="26698"/>
                </a:lnTo>
                <a:lnTo>
                  <a:pt x="4702912" y="15200"/>
                </a:lnTo>
                <a:lnTo>
                  <a:pt x="4657841" y="6837"/>
                </a:lnTo>
                <a:lnTo>
                  <a:pt x="4611708" y="1729"/>
                </a:lnTo>
                <a:lnTo>
                  <a:pt x="4564634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pPr algn="ctr" defTabSz="685800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обследования</a:t>
            </a:r>
          </a:p>
          <a:p>
            <a:pPr algn="ctr" defTabSz="685800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условия для получения  образования и рекомендации по</a:t>
            </a:r>
          </a:p>
          <a:p>
            <a:pPr algn="ctr" defTabSz="685800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 и воспитанию ребенка</a:t>
            </a:r>
          </a:p>
          <a:p>
            <a:pPr algn="ctr" defTabSz="685800"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случае, если у ребенка выявляются недостатки в психофизическом развитии, ПМПК  устанавливает статус «ребенок с  ограниченными возможностями  здоровья» (ОВЗ)</a:t>
            </a:r>
          </a:p>
          <a:p>
            <a:pPr defTabSz="685800">
              <a:defRPr/>
            </a:pP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816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775520" y="260648"/>
            <a:ext cx="8507288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«Средняя общеобразовательная школа № 80» г. Екатеринбург.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2351584" y="1403648"/>
            <a:ext cx="7725544" cy="5193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0070C0"/>
                </a:solidFill>
              </a:rPr>
              <a:t>Психолого-педагогическая служба в школе</a:t>
            </a:r>
          </a:p>
          <a:p>
            <a:pPr algn="ctr"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None/>
            </a:pPr>
            <a:endParaRPr lang="ru-RU" sz="1600" b="1" dirty="0"/>
          </a:p>
          <a:p>
            <a:pPr algn="r">
              <a:buNone/>
            </a:pPr>
            <a:endParaRPr lang="ru-RU" sz="1600" b="1" dirty="0"/>
          </a:p>
          <a:p>
            <a:pPr algn="r">
              <a:buNone/>
            </a:pPr>
            <a:endParaRPr lang="ru-RU" sz="1600" b="1" dirty="0"/>
          </a:p>
          <a:p>
            <a:pPr algn="r">
              <a:buNone/>
            </a:pPr>
            <a:endParaRPr lang="ru-RU" sz="1600" b="1" dirty="0"/>
          </a:p>
          <a:p>
            <a:pPr algn="ctr">
              <a:buNone/>
            </a:pPr>
            <a:endParaRPr lang="ru-RU" sz="1600" b="1" dirty="0"/>
          </a:p>
          <a:p>
            <a:pPr algn="ctr">
              <a:buNone/>
            </a:pPr>
            <a:endParaRPr lang="ru-RU" sz="1600" b="1" dirty="0"/>
          </a:p>
          <a:p>
            <a:pPr algn="ctr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 2025</a:t>
            </a:r>
          </a:p>
          <a:p>
            <a:pPr algn="r">
              <a:buNone/>
            </a:pPr>
            <a:endParaRPr lang="en-US" sz="1600" b="1" dirty="0"/>
          </a:p>
          <a:p>
            <a:pPr algn="r">
              <a:buNone/>
            </a:pPr>
            <a:endParaRPr lang="en-US" sz="1600" b="1" dirty="0"/>
          </a:p>
          <a:p>
            <a:pPr algn="r">
              <a:buNone/>
            </a:pPr>
            <a:endParaRPr lang="en-US" sz="1600" b="1" dirty="0"/>
          </a:p>
          <a:p>
            <a:pPr algn="r">
              <a:buNone/>
            </a:pPr>
            <a:endParaRPr lang="en-US" sz="1600" b="1" dirty="0"/>
          </a:p>
          <a:p>
            <a:pPr algn="r">
              <a:buNone/>
            </a:pPr>
            <a:endParaRPr lang="ru-RU" sz="1600" b="1" dirty="0"/>
          </a:p>
          <a:p>
            <a:pPr algn="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2852936"/>
            <a:ext cx="5760640" cy="288032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1229</TotalTime>
  <Words>1858</Words>
  <Application>Microsoft Office PowerPoint</Application>
  <PresentationFormat>Широкоэкранный</PresentationFormat>
  <Paragraphs>212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Arial</vt:lpstr>
      <vt:lpstr>Calibri</vt:lpstr>
      <vt:lpstr>Charter</vt:lpstr>
      <vt:lpstr>Constantia</vt:lpstr>
      <vt:lpstr>Franklin Gothic Book</vt:lpstr>
      <vt:lpstr>Impact</vt:lpstr>
      <vt:lpstr>Microsoft Sans Serif</vt:lpstr>
      <vt:lpstr>Times New Roman</vt:lpstr>
      <vt:lpstr>Wingdings 2</vt:lpstr>
      <vt:lpstr>Поток</vt:lpstr>
      <vt:lpstr>Речевое развитие детей  и их готовность к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Зачем ребенку психолого-медико-педагогическая комиссия?</vt:lpstr>
      <vt:lpstr>Зачем ребенку психолого-медико-педагогическая комиссия?</vt:lpstr>
      <vt:lpstr>Для чего проводится комплексное психолого-медико-  педагогическое обследование ребенка?</vt:lpstr>
      <vt:lpstr>Муниципальное автономное общеобразовательное учреждение  «Средняя общеобразовательная школа № 80» г. Екатеринбург. </vt:lpstr>
      <vt:lpstr>Презентация PowerPoint</vt:lpstr>
      <vt:lpstr>                 Дисграфия                  («графо»-пишу,   «дис»- расстройство)   </vt:lpstr>
      <vt:lpstr>                   Дислексия                  («лексо»-читаю,   «дис»- расстройство)  </vt:lpstr>
      <vt:lpstr>Презентация PowerPoint</vt:lpstr>
      <vt:lpstr>Презентация PowerPoint</vt:lpstr>
      <vt:lpstr>Виды дисграфии</vt:lpstr>
      <vt:lpstr>Артикуляторно-акустическая дисграфия</vt:lpstr>
      <vt:lpstr>Акустическая дисграфия</vt:lpstr>
      <vt:lpstr>Дисграфия на почве нарушений языкового анализа и синтеза</vt:lpstr>
      <vt:lpstr>Аграмматическая дисграфия</vt:lpstr>
      <vt:lpstr>Оптическая дисграфия</vt:lpstr>
      <vt:lpstr>Смешанная форма дисграфии</vt:lpstr>
      <vt:lpstr>На что нужно обратить особое внимание:</vt:lpstr>
      <vt:lpstr>Полезные книги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Коррекционно-развивающие аудитории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polzovatel</cp:lastModifiedBy>
  <cp:revision>136</cp:revision>
  <dcterms:created xsi:type="dcterms:W3CDTF">2012-10-07T10:36:53Z</dcterms:created>
  <dcterms:modified xsi:type="dcterms:W3CDTF">2025-01-20T11:41:07Z</dcterms:modified>
</cp:coreProperties>
</file>