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16"/>
  </p:handoutMasterIdLst>
  <p:sldIdLst>
    <p:sldId id="256" r:id="rId5"/>
    <p:sldId id="260" r:id="rId6"/>
    <p:sldId id="261" r:id="rId7"/>
    <p:sldId id="264" r:id="rId8"/>
    <p:sldId id="266" r:id="rId9"/>
    <p:sldId id="276" r:id="rId10"/>
    <p:sldId id="277" r:id="rId11"/>
    <p:sldId id="278" r:id="rId12"/>
    <p:sldId id="279" r:id="rId13"/>
    <p:sldId id="280" r:id="rId14"/>
    <p:sldId id="27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EEFFC"/>
    <a:srgbClr val="97EAFB"/>
    <a:srgbClr val="97F1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86" y="7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9" d="100"/>
          <a:sy n="59" d="100"/>
        </p:scale>
        <p:origin x="256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1043CB-B768-41E0-9FBE-91E76D71338D}" type="datetimeFigureOut">
              <a:rPr lang="ru-RU" smtClean="0"/>
              <a:t>25.04.2025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7947-BB5E-4C61-BA50-1045C0442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6689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1.png"/><Relationship Id="rId21" Type="http://schemas.openxmlformats.org/officeDocument/2006/relationships/image" Target="../media/image19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slideMaster" Target="../slideMasters/slideMaster1.xml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audio" Target="../media/audio1.wav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746" y="669318"/>
            <a:ext cx="9934575" cy="394665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909666" y="1107661"/>
            <a:ext cx="8372671" cy="2967134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Введите сюда название презентации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2" y="3994064"/>
            <a:ext cx="2580477" cy="27570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3426" y="4701021"/>
            <a:ext cx="2676525" cy="17526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23555" y="73078"/>
            <a:ext cx="1514475" cy="192405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750" y="0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363" y="5925827"/>
            <a:ext cx="962025" cy="5905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98" y="2305121"/>
            <a:ext cx="1335317" cy="90285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6981">
            <a:off x="2877094" y="502773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7133">
            <a:off x="4857827" y="5583801"/>
            <a:ext cx="1038225" cy="104775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1182911" y="2147012"/>
            <a:ext cx="971551" cy="1295400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58" y="160446"/>
            <a:ext cx="1189375" cy="141394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0978" y="4143435"/>
            <a:ext cx="1200151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6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опро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563312" y="889686"/>
            <a:ext cx="7065377" cy="1994055"/>
          </a:xfrm>
        </p:spPr>
        <p:txBody>
          <a:bodyPr/>
          <a:lstStyle>
            <a:lvl1pPr algn="ctr">
              <a:defRPr lang="ru-RU" sz="3600" kern="1200" baseline="0" dirty="0" smtClean="0">
                <a:solidFill>
                  <a:schemeClr val="tx1"/>
                </a:solidFill>
                <a:latin typeface="Comic Sans MS" panose="030F0702030302020204" pitchFamily="66" charset="0"/>
                <a:ea typeface="+mj-ea"/>
                <a:cs typeface="+mj-cs"/>
              </a:defRPr>
            </a:lvl1pPr>
          </a:lstStyle>
          <a:p>
            <a:r>
              <a:rPr lang="ru-RU" dirty="0"/>
              <a:t>Введите сюда вопрос</a:t>
            </a:r>
          </a:p>
        </p:txBody>
      </p:sp>
    </p:spTree>
    <p:extLst>
      <p:ext uri="{BB962C8B-B14F-4D97-AF65-F5344CB8AC3E}">
        <p14:creationId xmlns:p14="http://schemas.microsoft.com/office/powerpoint/2010/main" val="1248611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ина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3703" y="1148799"/>
            <a:ext cx="7520662" cy="2987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926866" y="1619854"/>
            <a:ext cx="6338272" cy="1942748"/>
          </a:xfrm>
        </p:spPr>
        <p:txBody>
          <a:bodyPr anchor="ctr">
            <a:normAutofit/>
          </a:bodyPr>
          <a:lstStyle>
            <a:lvl1pPr algn="ctr">
              <a:defRPr sz="4800">
                <a:latin typeface="Comic Sans MS" panose="030F0702030302020204" pitchFamily="66" charset="0"/>
              </a:defRPr>
            </a:lvl1pPr>
          </a:lstStyle>
          <a:p>
            <a:r>
              <a:rPr lang="ru-RU" dirty="0"/>
              <a:t>Молодец !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3" y="3994064"/>
            <a:ext cx="2316132" cy="247463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2986" y="4607546"/>
            <a:ext cx="1932896" cy="126566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655" y="408441"/>
            <a:ext cx="1080658" cy="1372911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277" y="250836"/>
            <a:ext cx="1247775" cy="120015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307" y="5561242"/>
            <a:ext cx="808329" cy="496202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344" y="1619854"/>
            <a:ext cx="1442735" cy="97548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12733">
            <a:off x="3095022" y="5531869"/>
            <a:ext cx="1190625" cy="5905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7752">
            <a:off x="4870713" y="5547467"/>
            <a:ext cx="941707" cy="95034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10178792" y="2153101"/>
            <a:ext cx="924327" cy="123243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831" y="157018"/>
            <a:ext cx="1088456" cy="1293968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6356" y="4096790"/>
            <a:ext cx="781485" cy="99236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3787" y="5658514"/>
            <a:ext cx="821592" cy="81018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819884">
            <a:off x="2562843" y="4138241"/>
            <a:ext cx="334800" cy="10359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5312" y="4106455"/>
            <a:ext cx="762106" cy="79104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959" y="2938641"/>
            <a:ext cx="913483" cy="77616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8575" y="97483"/>
            <a:ext cx="1340567" cy="1051316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327" y="166197"/>
            <a:ext cx="1342076" cy="1192957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99386">
            <a:off x="4786126" y="4446131"/>
            <a:ext cx="928595" cy="87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650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2.22222E-6 L 0 -0.03797 " pathEditMode="relative" rAng="0" ptsTypes="AA">
                                      <p:cBhvr>
                                        <p:cTn id="114" dur="7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98"/>
                                    </p:animMotion>
                                    <p:animRot by="1500000">
                                      <p:cBhvr>
                                        <p:cTn id="115" dur="3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6" dur="37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17" dur="375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18" dur="375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EEF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837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56" r:id="rId3"/>
  </p:sldLayoutIdLst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5" Type="http://schemas.openxmlformats.org/officeDocument/2006/relationships/image" Target="../media/image37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10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.png"/><Relationship Id="rId5" Type="http://schemas.openxmlformats.org/officeDocument/2006/relationships/image" Target="../media/image15.png"/><Relationship Id="rId15" Type="http://schemas.openxmlformats.org/officeDocument/2006/relationships/image" Target="../media/image22.png"/><Relationship Id="rId10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1.png"/><Relationship Id="rId1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5.png"/><Relationship Id="rId3" Type="http://schemas.openxmlformats.org/officeDocument/2006/relationships/image" Target="../media/image18.png"/><Relationship Id="rId7" Type="http://schemas.openxmlformats.org/officeDocument/2006/relationships/image" Target="../media/image23.png"/><Relationship Id="rId12" Type="http://schemas.openxmlformats.org/officeDocument/2006/relationships/image" Target="../media/image1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9.png"/><Relationship Id="rId5" Type="http://schemas.openxmlformats.org/officeDocument/2006/relationships/image" Target="../media/image10.png"/><Relationship Id="rId15" Type="http://schemas.openxmlformats.org/officeDocument/2006/relationships/image" Target="../media/image27.png"/><Relationship Id="rId10" Type="http://schemas.openxmlformats.org/officeDocument/2006/relationships/image" Target="../media/image6.png"/><Relationship Id="rId4" Type="http://schemas.openxmlformats.org/officeDocument/2006/relationships/image" Target="../media/image21.png"/><Relationship Id="rId9" Type="http://schemas.openxmlformats.org/officeDocument/2006/relationships/image" Target="../media/image3.png"/><Relationship Id="rId1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6.png"/><Relationship Id="rId3" Type="http://schemas.openxmlformats.org/officeDocument/2006/relationships/image" Target="../media/image15.png"/><Relationship Id="rId7" Type="http://schemas.openxmlformats.org/officeDocument/2006/relationships/image" Target="../media/image7.png"/><Relationship Id="rId12" Type="http://schemas.openxmlformats.org/officeDocument/2006/relationships/image" Target="../media/image9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3.png"/><Relationship Id="rId5" Type="http://schemas.openxmlformats.org/officeDocument/2006/relationships/image" Target="../media/image21.png"/><Relationship Id="rId15" Type="http://schemas.openxmlformats.org/officeDocument/2006/relationships/image" Target="../media/image11.png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12.png"/><Relationship Id="rId1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5" Type="http://schemas.openxmlformats.org/officeDocument/2006/relationships/image" Target="../media/image29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5" Type="http://schemas.openxmlformats.org/officeDocument/2006/relationships/image" Target="../media/image31.jpe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6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5" Type="http://schemas.openxmlformats.org/officeDocument/2006/relationships/image" Target="../media/image33.jpe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5" Type="http://schemas.openxmlformats.org/officeDocument/2006/relationships/image" Target="../media/image35.jpe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4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11" Type="http://schemas.openxmlformats.org/officeDocument/2006/relationships/image" Target="../media/image11.png"/><Relationship Id="rId5" Type="http://schemas.openxmlformats.org/officeDocument/2006/relationships/image" Target="../media/image18.png"/><Relationship Id="rId15" Type="http://schemas.openxmlformats.org/officeDocument/2006/relationships/image" Target="../media/image36.png"/><Relationship Id="rId10" Type="http://schemas.openxmlformats.org/officeDocument/2006/relationships/image" Target="../media/image23.png"/><Relationship Id="rId4" Type="http://schemas.openxmlformats.org/officeDocument/2006/relationships/image" Target="../media/image16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Игры и упражнения </a:t>
            </a:r>
            <a:br>
              <a:rPr lang="ru-RU" dirty="0"/>
            </a:br>
            <a:r>
              <a:rPr lang="ru-RU" dirty="0"/>
              <a:t>для подготовки к школе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282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26F2DA-2900-4E95-9BBC-5F65D61A9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FDF387-DD1B-B314-0A63-156B7266BD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25D8CF1-6696-A094-9FE5-1FCD742952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B37F199-FC07-A834-1963-0D04151B9A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3B67A3F-0EA4-79AD-08F1-6237188546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298541" y="4855409"/>
            <a:ext cx="1518048" cy="1349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961D055-CFD0-78DC-55E4-929D03AE612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606866" y="3009473"/>
            <a:ext cx="1443695" cy="13044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273AAE9-0EDA-C347-759D-DA0C927B9E2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25C6A58-D2CE-805D-295C-9E08E6E0E4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70640" y="263298"/>
            <a:ext cx="1093134" cy="7391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D746BA-6871-E9F5-BDFC-24917A9966A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190084" y="6014334"/>
            <a:ext cx="672616" cy="8541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EC6FAFF-65DB-2547-9408-13C987E0826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1198409" y="1310468"/>
            <a:ext cx="696731" cy="7456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1E3A3E9-AC83-87C2-42F5-F275D04DCED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8377" y="2111242"/>
            <a:ext cx="761018" cy="9047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3BA346-7089-F05B-A3D9-24ABB4A3108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11031129" y="421363"/>
            <a:ext cx="1031290" cy="675292"/>
          </a:xfrm>
          <a:prstGeom prst="rect">
            <a:avLst/>
          </a:prstGeom>
        </p:spPr>
      </p:pic>
      <p:pic>
        <p:nvPicPr>
          <p:cNvPr id="33" name="Объект 12">
            <a:extLst>
              <a:ext uri="{FF2B5EF4-FFF2-40B4-BE49-F238E27FC236}">
                <a16:creationId xmlns:a16="http://schemas.microsoft.com/office/drawing/2014/main" id="{2CCBE9BF-CFDA-84A8-D7C2-99C572C05D0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10321088" y="4850669"/>
            <a:ext cx="1776047" cy="18975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F685292C-7749-C568-83C2-786BA585EDD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96987C9-8B96-46DB-6CB8-9D8EDB6DE6AA}"/>
              </a:ext>
            </a:extLst>
          </p:cNvPr>
          <p:cNvSpPr txBox="1"/>
          <p:nvPr/>
        </p:nvSpPr>
        <p:spPr>
          <a:xfrm>
            <a:off x="2694017" y="-853"/>
            <a:ext cx="72991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Графический диктант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3E04015-293E-BCAE-2F86-115ECA6FE9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10686" y="1167551"/>
            <a:ext cx="3883329" cy="5273841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24561CE-884B-145E-C7F1-960EBF18965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023243" y="2132203"/>
            <a:ext cx="4528737" cy="3437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427585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260" y="111016"/>
            <a:ext cx="7342525" cy="2510316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624215" y="445641"/>
            <a:ext cx="6685674" cy="1787755"/>
          </a:xfrm>
        </p:spPr>
        <p:txBody>
          <a:bodyPr/>
          <a:lstStyle/>
          <a:p>
            <a:r>
              <a:rPr lang="ru-RU" dirty="0"/>
              <a:t>Что такое готовность ребенка к школе?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2529">
            <a:off x="10892240" y="2306506"/>
            <a:ext cx="843867" cy="8321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080">
            <a:off x="11430668" y="3768095"/>
            <a:ext cx="360731" cy="11162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251740" y="1802287"/>
            <a:ext cx="677073" cy="70278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8712" y="4993550"/>
            <a:ext cx="899883" cy="764606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991" y="3211764"/>
            <a:ext cx="1727254" cy="135456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464" y="458374"/>
            <a:ext cx="1136865" cy="10105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8595" y="312107"/>
            <a:ext cx="1513991" cy="1367972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229223">
            <a:off x="10739272" y="5108016"/>
            <a:ext cx="1128225" cy="106682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0" y="4120695"/>
            <a:ext cx="2349532" cy="25103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1302349" y="3066726"/>
            <a:ext cx="834274" cy="1059896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304902" y="2435889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337302" y="4849778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030629" y="4135246"/>
            <a:ext cx="590056" cy="6314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995897-2698-368F-7A20-E86B09B77FA3}"/>
              </a:ext>
            </a:extLst>
          </p:cNvPr>
          <p:cNvSpPr txBox="1"/>
          <p:nvPr/>
        </p:nvSpPr>
        <p:spPr>
          <a:xfrm>
            <a:off x="2376916" y="2888153"/>
            <a:ext cx="6971633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b="0" i="0" dirty="0">
                <a:solidFill>
                  <a:srgbClr val="333333"/>
                </a:solidFill>
                <a:effectLst/>
                <a:latin typeface="YS Text"/>
              </a:rPr>
              <a:t> </a:t>
            </a:r>
            <a:r>
              <a:rPr lang="ru-RU" sz="32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это наличие у него определённых свойств и навыков поведения, а также ряда компетенций, необходимых для восприятия, переработки и успешного усвоения знаний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1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6509" y="178928"/>
            <a:ext cx="8305046" cy="283939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63311" y="604004"/>
            <a:ext cx="7065377" cy="1994055"/>
          </a:xfrm>
        </p:spPr>
        <p:txBody>
          <a:bodyPr/>
          <a:lstStyle/>
          <a:p>
            <a:r>
              <a:rPr lang="ru-RU" dirty="0"/>
              <a:t>Какие аспекты включает в себя понятие «готовность к школе»?</a:t>
            </a: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66574">
            <a:off x="241178" y="2896444"/>
            <a:ext cx="1130408" cy="100480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36105">
            <a:off x="141769" y="4250184"/>
            <a:ext cx="2132823" cy="192711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01725">
            <a:off x="9564068" y="3626981"/>
            <a:ext cx="716253" cy="95500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298067">
            <a:off x="1415961" y="3219885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026714">
            <a:off x="2034006" y="4005185"/>
            <a:ext cx="723704" cy="774490"/>
          </a:xfrm>
          <a:prstGeom prst="rect">
            <a:avLst/>
          </a:prstGeom>
        </p:spPr>
      </p:pic>
      <p:pic>
        <p:nvPicPr>
          <p:cNvPr id="28" name="Объект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934">
            <a:off x="9027523" y="4452827"/>
            <a:ext cx="2094777" cy="2238129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1555" y="3018318"/>
            <a:ext cx="1301519" cy="85224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861" y="5766542"/>
            <a:ext cx="713257" cy="43784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483">
            <a:off x="484179" y="577401"/>
            <a:ext cx="804589" cy="811970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99940">
            <a:off x="11166939" y="4129127"/>
            <a:ext cx="712269" cy="84675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807994">
            <a:off x="1161998" y="1888380"/>
            <a:ext cx="870754" cy="43189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2314" y="1603899"/>
            <a:ext cx="926919" cy="89154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70099">
            <a:off x="10237213" y="517388"/>
            <a:ext cx="916553" cy="61971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8932E1-32FF-1924-F203-A7917C27570F}"/>
              </a:ext>
            </a:extLst>
          </p:cNvPr>
          <p:cNvSpPr txBox="1"/>
          <p:nvPr/>
        </p:nvSpPr>
        <p:spPr>
          <a:xfrm>
            <a:off x="2984951" y="3430243"/>
            <a:ext cx="666542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Социальная готовность - взаимоотношения с окружающими, отношения к самому себе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Психологическая готовность</a:t>
            </a:r>
          </a:p>
          <a:p>
            <a:pPr marL="342900" indent="-3429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Интеллектуальная готовность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spcAft>
                <a:spcPts val="750"/>
              </a:spcAft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Физиологическая готовность – состояние здоровья</a:t>
            </a:r>
            <a:endParaRPr lang="ru-RU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566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Объект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356" y="479878"/>
            <a:ext cx="8305046" cy="5478623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22264" y="851167"/>
            <a:ext cx="7065377" cy="4824927"/>
          </a:xfrm>
        </p:spPr>
        <p:txBody>
          <a:bodyPr>
            <a:normAutofit/>
          </a:bodyPr>
          <a:lstStyle/>
          <a:p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Игра - это ведущий вид деятельности дошкольника. Она формирует всё то, что необходимо для полноценного развития личности дошкольника. Именно в игре ребёнок действует, как активный деятель, он вникает в смысл </a:t>
            </a:r>
            <a:r>
              <a:rPr lang="ru-RU" sz="31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(замысел)</a:t>
            </a:r>
            <a:r>
              <a:rPr lang="ru-RU" sz="3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 игрового сюжета и реализует его в процессе игры</a:t>
            </a:r>
            <a:r>
              <a:rPr lang="ru-RU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br>
              <a:rPr lang="ru-RU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73714">
            <a:off x="11355569" y="4165324"/>
            <a:ext cx="581024" cy="60308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5419">
            <a:off x="10231074" y="861700"/>
            <a:ext cx="1086550" cy="96582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403" y="4874067"/>
            <a:ext cx="1795065" cy="162193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4363">
            <a:off x="996425" y="671648"/>
            <a:ext cx="828536" cy="105260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1726060"/>
            <a:ext cx="881415" cy="5959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93454">
            <a:off x="10244158" y="3090304"/>
            <a:ext cx="839982" cy="111997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24297">
            <a:off x="2649373" y="4008246"/>
            <a:ext cx="617511" cy="78414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69843">
            <a:off x="2319184" y="3443608"/>
            <a:ext cx="590056" cy="63146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62" y="4659218"/>
            <a:ext cx="2676525" cy="175260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330923">
            <a:off x="494342" y="3370089"/>
            <a:ext cx="923598" cy="932071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84" y="2717756"/>
            <a:ext cx="717409" cy="44039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60478">
            <a:off x="9220599" y="4466680"/>
            <a:ext cx="843973" cy="418611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401637">
            <a:off x="10818705" y="2122045"/>
            <a:ext cx="684008" cy="86858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133045" y="5974500"/>
            <a:ext cx="735724" cy="874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631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298541" y="4855409"/>
            <a:ext cx="1518048" cy="134937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606866" y="3009473"/>
            <a:ext cx="1443695" cy="13044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70640" y="263298"/>
            <a:ext cx="1093134" cy="739108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190084" y="6014334"/>
            <a:ext cx="672616" cy="854116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1198409" y="1310468"/>
            <a:ext cx="696731" cy="74562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8377" y="2111242"/>
            <a:ext cx="761018" cy="90470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11031129" y="421363"/>
            <a:ext cx="1031290" cy="675292"/>
          </a:xfrm>
          <a:prstGeom prst="rect">
            <a:avLst/>
          </a:prstGeom>
        </p:spPr>
      </p:pic>
      <p:pic>
        <p:nvPicPr>
          <p:cNvPr id="33" name="Объект 1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10321088" y="4850669"/>
            <a:ext cx="1776047" cy="189758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C4BB50C-CFF3-ED19-AC3F-17DD7F2BCF07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020401" y="1153974"/>
            <a:ext cx="3959034" cy="539890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9F687C0-AF4A-A7DF-BF67-6EDC61531EA4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42764" y="1153974"/>
            <a:ext cx="3959034" cy="54368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BE8189-0BE0-DA2F-D4FD-5F9DE1E41095}"/>
              </a:ext>
            </a:extLst>
          </p:cNvPr>
          <p:cNvSpPr txBox="1"/>
          <p:nvPr/>
        </p:nvSpPr>
        <p:spPr>
          <a:xfrm>
            <a:off x="4430453" y="36238"/>
            <a:ext cx="309796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Филворд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3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14:pan dir="u"/>
      </p:transition>
    </mc:Choice>
    <mc:Fallback xmlns="">
      <p:transition spd="slow" advClick="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2C2D20-3580-153B-483D-23207727E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FCFF527D-2240-5A6D-CA79-2B1E72A2F4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80A648F-E9FF-8CE0-B1A9-1B0631DE0E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4FA9357-DF72-7387-6D1D-768CDDAE5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B3EB414-D3D4-A421-2DDF-140176B422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298541" y="4855409"/>
            <a:ext cx="1518048" cy="1349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914AEE2-66F3-8624-DDFA-6224732C1D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606866" y="3009473"/>
            <a:ext cx="1443695" cy="13044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62E35B4-5D35-C6ED-9888-09257DD9AC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70D8ACB-2861-30AD-2036-C461A7745B0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70640" y="263298"/>
            <a:ext cx="1093134" cy="7391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82F3280-76D7-F4BD-775C-CA04FA476AB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190084" y="6014334"/>
            <a:ext cx="672616" cy="8541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979EAC8-DEB4-F7D3-8DAE-96DA16F99A5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1198409" y="1310468"/>
            <a:ext cx="696731" cy="7456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64975DD-90E3-20FC-1DF8-283A6E6948C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8377" y="2111242"/>
            <a:ext cx="761018" cy="9047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348D7F10-7532-C280-EBE8-14803B77EB6E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11031129" y="421363"/>
            <a:ext cx="1031290" cy="675292"/>
          </a:xfrm>
          <a:prstGeom prst="rect">
            <a:avLst/>
          </a:prstGeom>
        </p:spPr>
      </p:pic>
      <p:pic>
        <p:nvPicPr>
          <p:cNvPr id="33" name="Объект 12">
            <a:extLst>
              <a:ext uri="{FF2B5EF4-FFF2-40B4-BE49-F238E27FC236}">
                <a16:creationId xmlns:a16="http://schemas.microsoft.com/office/drawing/2014/main" id="{9F790E24-B554-1C1F-5BDB-B7290264D86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10321088" y="4850669"/>
            <a:ext cx="1776047" cy="18975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5777C7E-323D-3EBC-BC3A-FA42B5C3358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176F9D-0A38-65D7-261E-8E7D5C616F2E}"/>
              </a:ext>
            </a:extLst>
          </p:cNvPr>
          <p:cNvSpPr txBox="1"/>
          <p:nvPr/>
        </p:nvSpPr>
        <p:spPr>
          <a:xfrm>
            <a:off x="4430453" y="36238"/>
            <a:ext cx="327224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Кейсворд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Изображение пина-истории">
            <a:extLst>
              <a:ext uri="{FF2B5EF4-FFF2-40B4-BE49-F238E27FC236}">
                <a16:creationId xmlns:a16="http://schemas.microsoft.com/office/drawing/2014/main" id="{E5FA6D9B-7A18-D6A5-23D8-0B17DFCB62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2980" y="975144"/>
            <a:ext cx="3968477" cy="5721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2C1B25A-E66A-B4FD-B4C7-C9FA592D21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001" y="975143"/>
            <a:ext cx="3838874" cy="5721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604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540B9-C01E-AABE-2A1C-70D749202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C91F12C-F36E-0A77-968E-E0567E415A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76B16D3-A878-EE07-4165-D4847F43ED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12565EBE-A2CC-D4C4-0BB7-9989B59BFD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51F48A2-7AF4-CD14-D0D7-ADC81CFB5C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298541" y="4855409"/>
            <a:ext cx="1518048" cy="1349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DE115479-86C4-39E9-723D-3DBA98E041ED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606866" y="3009473"/>
            <a:ext cx="1443695" cy="13044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239E7E0-FE18-8D62-A18B-319B8884E37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D807E132-193C-2441-AFEF-A0DBEA98014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70640" y="263298"/>
            <a:ext cx="1093134" cy="7391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A170292-EFEC-92D8-8C7D-7C22E4FFE9D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190084" y="6014334"/>
            <a:ext cx="672616" cy="8541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564D9EA-F45F-3FD2-B05B-4A7C10990CA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1198409" y="1310468"/>
            <a:ext cx="696731" cy="7456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8BE4615-E2E6-5CD6-E036-26685666AE1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8377" y="2111242"/>
            <a:ext cx="761018" cy="9047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B2025ECC-C983-A6B2-D80E-B42740CF7DD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11031129" y="421363"/>
            <a:ext cx="1031290" cy="675292"/>
          </a:xfrm>
          <a:prstGeom prst="rect">
            <a:avLst/>
          </a:prstGeom>
        </p:spPr>
      </p:pic>
      <p:pic>
        <p:nvPicPr>
          <p:cNvPr id="33" name="Объект 12">
            <a:extLst>
              <a:ext uri="{FF2B5EF4-FFF2-40B4-BE49-F238E27FC236}">
                <a16:creationId xmlns:a16="http://schemas.microsoft.com/office/drawing/2014/main" id="{246528C3-EECF-802F-F3D8-3B7218AD555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10321088" y="4850669"/>
            <a:ext cx="1776047" cy="18975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71E25B7D-307C-F6B2-DEA8-F040E5AE3A3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4A3117C-D3EF-9299-B44A-BEC0ADFFC5D6}"/>
              </a:ext>
            </a:extLst>
          </p:cNvPr>
          <p:cNvSpPr txBox="1"/>
          <p:nvPr/>
        </p:nvSpPr>
        <p:spPr>
          <a:xfrm>
            <a:off x="4430453" y="36238"/>
            <a:ext cx="45074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Живые слова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EB733F8-7FA6-ADA6-1C03-E0BFF2119C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482" y="926372"/>
            <a:ext cx="4133644" cy="5848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F13AEF53-277C-05B3-E352-AA8701421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5360" y="926373"/>
            <a:ext cx="4062216" cy="58483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5674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32A919-D0B9-5A88-29B3-89C8D962C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68EE7D0-16A3-2BAC-006F-94FDF20772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9BEDE06-BD90-ADE6-54B3-4438BF08E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9E9885-C284-710B-D950-83BF09BDDC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F9788F00-4426-DF43-C9E8-1D7B64CD11A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298541" y="4855409"/>
            <a:ext cx="1518048" cy="1349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0DF5828-0255-6E79-AE67-3F7DDC7E5EA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606866" y="3009473"/>
            <a:ext cx="1443695" cy="13044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D4A1E0-66E7-BFDB-2D75-5EB0A10B7B7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720DD886-A312-B96F-ED97-03B6E488E43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70640" y="263298"/>
            <a:ext cx="1093134" cy="7391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25F50CF-A736-ACE9-3D06-2061D122163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190084" y="6014334"/>
            <a:ext cx="672616" cy="8541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5E43E8B-0B84-A988-F0A6-32CE47D5DE0D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1198409" y="1310468"/>
            <a:ext cx="696731" cy="7456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5103AEC4-C9C1-EB17-E433-B2EFA12C5FE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8377" y="2111242"/>
            <a:ext cx="761018" cy="9047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B102D9D-13B5-A0E4-E251-5D292AF0F61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11031129" y="421363"/>
            <a:ext cx="1031290" cy="675292"/>
          </a:xfrm>
          <a:prstGeom prst="rect">
            <a:avLst/>
          </a:prstGeom>
        </p:spPr>
      </p:pic>
      <p:pic>
        <p:nvPicPr>
          <p:cNvPr id="33" name="Объект 12">
            <a:extLst>
              <a:ext uri="{FF2B5EF4-FFF2-40B4-BE49-F238E27FC236}">
                <a16:creationId xmlns:a16="http://schemas.microsoft.com/office/drawing/2014/main" id="{A0EA55E0-B288-5D5F-5F4E-D98078E1E52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10321088" y="4850669"/>
            <a:ext cx="1776047" cy="18975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9EA8538-BD47-A2FC-5976-0F09A058373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8CB4104-5DA3-2D69-E734-C04CA79051D0}"/>
              </a:ext>
            </a:extLst>
          </p:cNvPr>
          <p:cNvSpPr txBox="1"/>
          <p:nvPr/>
        </p:nvSpPr>
        <p:spPr>
          <a:xfrm>
            <a:off x="4430453" y="36238"/>
            <a:ext cx="3562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Нелепицы</a:t>
            </a:r>
          </a:p>
        </p:txBody>
      </p:sp>
      <p:pic>
        <p:nvPicPr>
          <p:cNvPr id="4098" name="Picture 2" descr="Picture background">
            <a:extLst>
              <a:ext uri="{FF2B5EF4-FFF2-40B4-BE49-F238E27FC236}">
                <a16:creationId xmlns:a16="http://schemas.microsoft.com/office/drawing/2014/main" id="{E4F4DCA4-1EBC-B96D-B223-9587DB015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488" y="1705817"/>
            <a:ext cx="3562194" cy="5047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733062C-63A7-FF23-6190-664786EE74C2}"/>
              </a:ext>
            </a:extLst>
          </p:cNvPr>
          <p:cNvSpPr txBox="1"/>
          <p:nvPr/>
        </p:nvSpPr>
        <p:spPr>
          <a:xfrm>
            <a:off x="2630919" y="1016288"/>
            <a:ext cx="22477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Зрительные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28D4E8-F54E-7FBA-4FBD-78F8A7C708C8}"/>
              </a:ext>
            </a:extLst>
          </p:cNvPr>
          <p:cNvSpPr txBox="1"/>
          <p:nvPr/>
        </p:nvSpPr>
        <p:spPr>
          <a:xfrm>
            <a:off x="7313343" y="1051901"/>
            <a:ext cx="19162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Слуховые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1F258DF-8F6B-7D52-C4C2-70D8589663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167" y="1808845"/>
            <a:ext cx="4916465" cy="37856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Дым столбом валил в трубу,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Месяц с неба выл на пса,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Птицы пугало пугали,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Ела кошку колбаса…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Хулиганов били стёкла,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Пыль пошла – вода промокла,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Тень отбрасывала шест –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Это всё в один присест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За шесть лет я сочинил</a:t>
            </a:r>
            <a:endParaRPr kumimoji="0" lang="ru-RU" altLang="ru-RU" sz="1100" b="0" i="0" u="none" strike="noStrike" cap="none" normalizeH="0" baseline="0" dirty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4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Пока я голову чинил.</a:t>
            </a:r>
            <a:endParaRPr kumimoji="0" lang="ru-RU" altLang="ru-RU" sz="3200" b="0" i="0" u="none" strike="noStrike" cap="none" normalizeH="0" baseline="0" dirty="0">
              <a:ln>
                <a:noFill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3646690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106055-B0CF-4DBA-FC9B-392D20A52E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C1AC40A3-58A4-8606-CFE7-682C4E19F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612850">
            <a:off x="1150722" y="2043483"/>
            <a:ext cx="405055" cy="125337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28FA5C55-3080-C803-0871-2FA960D764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910" y="806494"/>
            <a:ext cx="611643" cy="634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4EE518A-8768-7503-5E87-3B48EA6A2B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200" y="544070"/>
            <a:ext cx="899883" cy="76460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069C0576-7703-CFAD-E94D-DD967379C2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65224">
            <a:off x="298541" y="4855409"/>
            <a:ext cx="1518048" cy="134937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781CA0C-7A3E-C668-36DA-8E4B306A8D2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5230">
            <a:off x="10606866" y="3009473"/>
            <a:ext cx="1443695" cy="130445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B3067C85-ED58-AA35-1A1A-234857FACEF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003907">
            <a:off x="134964" y="1566641"/>
            <a:ext cx="842654" cy="79679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8C61B257-A839-0223-9F0A-FA9DECCF8F2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822">
            <a:off x="70640" y="263298"/>
            <a:ext cx="1093134" cy="739108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550DA99-DEB2-C7C4-DD11-63FF1EDFE2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79440">
            <a:off x="190084" y="6014334"/>
            <a:ext cx="672616" cy="85411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9A51829-6D03-DD7C-96EB-3B500FA57E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313727">
            <a:off x="11198409" y="1310468"/>
            <a:ext cx="696731" cy="7456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6CE15A-FC6D-669F-417E-6080571678F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08377" y="2111242"/>
            <a:ext cx="761018" cy="90470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1809658A-327F-8D9B-37EA-D8851C823C9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16462">
            <a:off x="11031129" y="421363"/>
            <a:ext cx="1031290" cy="675292"/>
          </a:xfrm>
          <a:prstGeom prst="rect">
            <a:avLst/>
          </a:prstGeom>
        </p:spPr>
      </p:pic>
      <p:pic>
        <p:nvPicPr>
          <p:cNvPr id="33" name="Объект 12">
            <a:extLst>
              <a:ext uri="{FF2B5EF4-FFF2-40B4-BE49-F238E27FC236}">
                <a16:creationId xmlns:a16="http://schemas.microsoft.com/office/drawing/2014/main" id="{E5A868E1-7902-FE65-3B23-7E044CF9D22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77200">
            <a:off x="10321088" y="4850669"/>
            <a:ext cx="1776047" cy="189758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5BC19819-55E2-9C17-0FBE-35F23B0B13C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27" y="3455780"/>
            <a:ext cx="1568982" cy="12304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B87435D-6FA4-5176-A790-5516C383B92A}"/>
              </a:ext>
            </a:extLst>
          </p:cNvPr>
          <p:cNvSpPr txBox="1"/>
          <p:nvPr/>
        </p:nvSpPr>
        <p:spPr>
          <a:xfrm>
            <a:off x="4430453" y="36238"/>
            <a:ext cx="343529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Симетрия</a:t>
            </a:r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E86A0DE-1C74-68F8-595E-DF90514D75C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75858" y="1051900"/>
            <a:ext cx="7589426" cy="571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251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 advClick="0">
        <p14:pan dir="u"/>
      </p:transition>
    </mc:Choice>
    <mc:Fallback>
      <p:transition spd="slow" advClick="0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MS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00"/>
      </a:hlink>
      <a:folHlink>
        <a:srgbClr val="00A8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CA68992-FB01-46EC-96E7-BA7DDB88A2F3}" vid="{769D90C4-29B9-4898-92B2-6141D005D6B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9AC5EAA778EFE4AB81F53BA0C48C9BB" ma:contentTypeVersion="" ma:contentTypeDescription="Create a new document." ma:contentTypeScope="" ma:versionID="84a7b908d236d3feec5cdc52fe85ba7c">
  <xsd:schema xmlns:xsd="http://www.w3.org/2001/XMLSchema" xmlns:xs="http://www.w3.org/2001/XMLSchema" xmlns:p="http://schemas.microsoft.com/office/2006/metadata/properties" xmlns:ns1="http://schemas.microsoft.com/sharepoint/v3" xmlns:ns2="6ee78bd2-4339-4042-adc0-bcc646419980" xmlns:ns3="2547570a-e5f4-4946-a4c3-82580e42479e" targetNamespace="http://schemas.microsoft.com/office/2006/metadata/properties" ma:root="true" ma:fieldsID="af74c33d54415a86935cc44ad597ec52" ns1:_="" ns2:_="" ns3:_="">
    <xsd:import namespace="http://schemas.microsoft.com/sharepoint/v3"/>
    <xsd:import namespace="6ee78bd2-4339-4042-adc0-bcc646419980"/>
    <xsd:import namespace="2547570a-e5f4-4946-a4c3-82580e4247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1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2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e78bd2-4339-4042-adc0-bcc64641998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547570a-e5f4-4946-a4c3-82580e42479e" elementFormDefault="qualified">
    <xsd:import namespace="http://schemas.microsoft.com/office/2006/documentManagement/types"/>
    <xsd:import namespace="http://schemas.microsoft.com/office/infopath/2007/PartnerControls"/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8437E90-8AFE-4137-B07C-618C80369B6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ee78bd2-4339-4042-adc0-bcc646419980"/>
    <ds:schemaRef ds:uri="2547570a-e5f4-4946-a4c3-82580e4247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BE33EC6-7D6C-4AA5-A9D5-3E5B46E49B8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2231DFE-ADDA-40FD-A6A5-EFD850C1BD29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Шаблон теста со школьными принадлежностями</Template>
  <TotalTime>4770</TotalTime>
  <Words>183</Words>
  <Application>Microsoft Office PowerPoint</Application>
  <PresentationFormat>Широкоэкранный</PresentationFormat>
  <Paragraphs>28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Comic Sans MS</vt:lpstr>
      <vt:lpstr>Tahoma</vt:lpstr>
      <vt:lpstr>Times New Roman</vt:lpstr>
      <vt:lpstr>YS Text</vt:lpstr>
      <vt:lpstr>Тема Office</vt:lpstr>
      <vt:lpstr>Игры и упражнения  для подготовки к школе</vt:lpstr>
      <vt:lpstr>Что такое готовность ребенка к школе?</vt:lpstr>
      <vt:lpstr>Какие аспекты включает в себя понятие «готовность к школе»?</vt:lpstr>
      <vt:lpstr>Игра - это ведущий вид деятельности дошкольника. Она формирует всё то, что необходимо для полноценного развития личности дошкольника. Именно в игре ребёнок действует, как активный деятель, он вникает в смысл (замысел) игрового сюжета и реализует его в процессе игры.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Струихин Игнатий Михайлович</dc:creator>
  <cp:lastModifiedBy>Струихин Игнатий Михайлович</cp:lastModifiedBy>
  <cp:revision>2</cp:revision>
  <dcterms:created xsi:type="dcterms:W3CDTF">2025-04-25T02:50:08Z</dcterms:created>
  <dcterms:modified xsi:type="dcterms:W3CDTF">2025-04-28T10:31:08Z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0x01010019AC5EAA778EFE4AB81F53BA0C48C9BB</vt:lpwstr>
  </property>
</Properties>
</file>