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76" r:id="rId5"/>
    <p:sldId id="346" r:id="rId6"/>
    <p:sldId id="347" r:id="rId7"/>
    <p:sldId id="348" r:id="rId8"/>
    <p:sldId id="349" r:id="rId9"/>
    <p:sldId id="350" r:id="rId10"/>
    <p:sldId id="351" r:id="rId11"/>
    <p:sldId id="352" r:id="rId12"/>
    <p:sldId id="353" r:id="rId13"/>
    <p:sldId id="288" r:id="rId14"/>
    <p:sldId id="354" r:id="rId15"/>
    <p:sldId id="355" r:id="rId16"/>
    <p:sldId id="356" r:id="rId17"/>
    <p:sldId id="357" r:id="rId18"/>
    <p:sldId id="358" r:id="rId19"/>
    <p:sldId id="359" r:id="rId20"/>
    <p:sldId id="360" r:id="rId21"/>
    <p:sldId id="361" r:id="rId22"/>
    <p:sldId id="362" r:id="rId23"/>
    <p:sldId id="321" r:id="rId24"/>
    <p:sldId id="363" r:id="rId25"/>
    <p:sldId id="364" r:id="rId26"/>
    <p:sldId id="365" r:id="rId27"/>
    <p:sldId id="366" r:id="rId28"/>
    <p:sldId id="367" r:id="rId29"/>
    <p:sldId id="368" r:id="rId30"/>
    <p:sldId id="369" r:id="rId31"/>
    <p:sldId id="370" r:id="rId32"/>
    <p:sldId id="371" r:id="rId33"/>
    <p:sldId id="372" r:id="rId3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Majestic X" panose="020B0604020202020204" charset="0"/>
      <p:regular r:id="rId40"/>
    </p:embeddedFont>
    <p:embeddedFont>
      <p:font typeface="Romashulka" panose="020B0604020202020204" charset="0"/>
      <p:regular r:id="rId41"/>
    </p:embeddedFont>
    <p:embeddedFont>
      <p:font typeface="Wonderland Stars" panose="020B0604020202020204" charset="0"/>
      <p:regular r:id="rId4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33"/>
    <a:srgbClr val="CC9900"/>
    <a:srgbClr val="66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9A1A75-409D-4DB2-A1D4-D6B6A570C4B4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A1343-3CA0-411C-80E9-7F9951A439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158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17C7A-86B4-4102-9AD4-58E46F0E6471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5.xml"/><Relationship Id="rId18" Type="http://schemas.openxmlformats.org/officeDocument/2006/relationships/image" Target="../media/image4.png"/><Relationship Id="rId3" Type="http://schemas.openxmlformats.org/officeDocument/2006/relationships/slide" Target="slide3.xml"/><Relationship Id="rId7" Type="http://schemas.openxmlformats.org/officeDocument/2006/relationships/slide" Target="slide13.xml"/><Relationship Id="rId12" Type="http://schemas.openxmlformats.org/officeDocument/2006/relationships/slide" Target="slide23.xml"/><Relationship Id="rId17" Type="http://schemas.openxmlformats.org/officeDocument/2006/relationships/slide" Target="slide11.xml"/><Relationship Id="rId2" Type="http://schemas.openxmlformats.org/officeDocument/2006/relationships/image" Target="../media/image3.png"/><Relationship Id="rId16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21.xml"/><Relationship Id="rId5" Type="http://schemas.openxmlformats.org/officeDocument/2006/relationships/slide" Target="slide7.xml"/><Relationship Id="rId15" Type="http://schemas.openxmlformats.org/officeDocument/2006/relationships/slide" Target="slide29.xml"/><Relationship Id="rId10" Type="http://schemas.openxmlformats.org/officeDocument/2006/relationships/slide" Target="slide19.xml"/><Relationship Id="rId19" Type="http://schemas.openxmlformats.org/officeDocument/2006/relationships/slide" Target="slide33.xml"/><Relationship Id="rId4" Type="http://schemas.openxmlformats.org/officeDocument/2006/relationships/slide" Target="slide5.xml"/><Relationship Id="rId9" Type="http://schemas.openxmlformats.org/officeDocument/2006/relationships/slide" Target="slide17.xml"/><Relationship Id="rId14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3/1614798135_30-p-fon-dlya-pdd-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3543"/>
            <a:ext cx="9144000" cy="6941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2618" y="1988840"/>
            <a:ext cx="7200800" cy="1008112"/>
          </a:xfrm>
        </p:spPr>
        <p:txBody>
          <a:bodyPr>
            <a:noAutofit/>
          </a:bodyPr>
          <a:lstStyle/>
          <a:p>
            <a:r>
              <a:rPr lang="ru-RU" sz="16600" dirty="0">
                <a:latin typeface="Majestic X" pitchFamily="66" charset="0"/>
              </a:rPr>
              <a:t>Своя игра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339752" y="4221088"/>
            <a:ext cx="3569118" cy="108012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</a:p>
          <a:p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Трухина Ольга Валентиновна</a:t>
            </a: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27018" y="98072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Филиал МБДОУ - детского сада «Детство» детский сад №514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28842" y="3214965"/>
            <a:ext cx="31683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«ПЕШЕХОД»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</a:t>
            </a:r>
            <a:r>
              <a:rPr lang="ru-RU" sz="6600" dirty="0">
                <a:latin typeface="Majestic X" pitchFamily="66" charset="0"/>
              </a:rPr>
              <a:t>4</a:t>
            </a:r>
          </a:p>
        </p:txBody>
      </p:sp>
      <p:pic>
        <p:nvPicPr>
          <p:cNvPr id="8194" name="Picture 2" descr="https://megapolisonline.ru/content/uploads/2018/08/3785c935bc979b4afbb80163a92a29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913" y="1340768"/>
            <a:ext cx="2813830" cy="2560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91231" y="1542550"/>
            <a:ext cx="3812817" cy="2160239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«Дети»: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Посреди дороги дети,</a:t>
            </a:r>
            <a:b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Мы всегда за них в ответе.</a:t>
            </a:r>
            <a:b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Чтоб не плакал их родитель,</a:t>
            </a:r>
            <a:b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Будь внимательней, водитель!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4" action="ppaction://hlinksldjump"/>
          </p:cNvPr>
          <p:cNvSpPr/>
          <p:nvPr/>
        </p:nvSpPr>
        <p:spPr>
          <a:xfrm>
            <a:off x="7020272" y="4614102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6" name="Picture 4" descr="https://i.pinimg.com/736x/27/94/04/279404182ec29f3abb4acf822d5f60f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4" t="44759" r="8736" b="4355"/>
          <a:stretch/>
        </p:blipFill>
        <p:spPr bwMode="auto">
          <a:xfrm>
            <a:off x="2699793" y="3893768"/>
            <a:ext cx="3096344" cy="2363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4516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</a:t>
            </a:r>
            <a:r>
              <a:rPr kumimoji="0" lang="ru-RU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5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1214422"/>
            <a:ext cx="66967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/>
              <a:t>Какой знак запрещает движение пешехода?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7" y="2036341"/>
            <a:ext cx="2248421" cy="2150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1441776" y="2195138"/>
            <a:ext cx="2098178" cy="2044536"/>
            <a:chOff x="5364088" y="2348880"/>
            <a:chExt cx="2098178" cy="204453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5364088" y="2348880"/>
              <a:ext cx="2098178" cy="2044536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6096" y="2420888"/>
              <a:ext cx="1988307" cy="19387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573" y="4324860"/>
            <a:ext cx="2182813" cy="20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6240151" y="3452472"/>
            <a:ext cx="2004257" cy="2766931"/>
            <a:chOff x="6125145" y="3230884"/>
            <a:chExt cx="1830805" cy="2646387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6125145" y="3230884"/>
              <a:ext cx="1830805" cy="2646387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9222" name="Picture 6" descr="https://dorznak196.ru/wp-content/uploads/2020/03/5.22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70" t="1276" r="17500" b="-1276"/>
            <a:stretch/>
          </p:blipFill>
          <p:spPr bwMode="auto">
            <a:xfrm>
              <a:off x="6212668" y="3344386"/>
              <a:ext cx="1655758" cy="2511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 </a:t>
            </a:r>
            <a:r>
              <a:rPr lang="ru-RU" sz="6600" dirty="0">
                <a:latin typeface="Majestic X" pitchFamily="66" charset="0"/>
              </a:rPr>
              <a:t>5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412776"/>
            <a:ext cx="5223043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«Движение пешеходов запрещено»: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дождь и в ясную погоду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Здесь не ходят пешеходы.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Говорит им знак одно: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«Вам ходить запрещено!»</a:t>
            </a:r>
          </a:p>
          <a:p>
            <a:pPr marL="0" indent="0" fontAlgn="base">
              <a:buNone/>
            </a:pPr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929554" y="314096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https://fsd.multiurok.ru/html/2020/10/12/s_5f84474b5f128/1537370_8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76813"/>
            <a:ext cx="2630755" cy="2630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548680"/>
            <a:ext cx="8229600" cy="105273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latin typeface="Majestic X" pitchFamily="66" charset="0"/>
              </a:rPr>
              <a:t>1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115616" y="1384077"/>
            <a:ext cx="6624736" cy="1108075"/>
          </a:xfrm>
        </p:spPr>
        <p:txBody>
          <a:bodyPr/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Когда нужно соблюдать правила дорожного движения?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2267744" y="4188363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Всегда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15616" y="2564904"/>
            <a:ext cx="3096344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темное время суток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716016" y="2492896"/>
            <a:ext cx="3219251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Когда вблизи находится инспектор ГИБДД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637471" y="4188362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светлое время суток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993" y="476672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1</a:t>
            </a:r>
            <a:endParaRPr lang="ru-RU" sz="6600" dirty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482215"/>
            <a:ext cx="6583887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   </a:t>
            </a:r>
          </a:p>
          <a:p>
            <a:pPr algn="ctr">
              <a:buNone/>
            </a:pPr>
            <a:r>
              <a:rPr lang="ru-RU" dirty="0"/>
              <a:t>Правила дорожного движения нужно соблюдать </a:t>
            </a:r>
            <a:r>
              <a:rPr lang="ru-RU" dirty="0">
                <a:solidFill>
                  <a:srgbClr val="FF0000"/>
                </a:solidFill>
              </a:rPr>
              <a:t>ВСЕГДА!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876256" y="4365104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26064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2</a:t>
            </a:r>
            <a:endParaRPr lang="ru-RU" sz="3600" dirty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55166" y="1196752"/>
            <a:ext cx="6624736" cy="11080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/>
              <a:t>В какие игры можно играть на проезжей части?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4910931" y="2564904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Играть запрещено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2564904"/>
            <a:ext cx="2880320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Малоподвижные игры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67744" y="4221088"/>
            <a:ext cx="2643187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Настольные игры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580112" y="4188927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Активные игры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2</a:t>
            </a:r>
            <a:endParaRPr lang="ru-RU" sz="6600" dirty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600200"/>
            <a:ext cx="604867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</a:t>
            </a:r>
          </a:p>
          <a:p>
            <a:pPr algn="ctr">
              <a:buNone/>
            </a:pPr>
            <a:r>
              <a:rPr lang="ru-RU" dirty="0"/>
              <a:t>На проезжей части играть </a:t>
            </a:r>
            <a:r>
              <a:rPr lang="ru-RU" dirty="0">
                <a:solidFill>
                  <a:srgbClr val="FF0000"/>
                </a:solidFill>
              </a:rPr>
              <a:t>ЗАПРЕЩЕНО!</a:t>
            </a:r>
          </a:p>
          <a:p>
            <a:pPr algn="ctr"/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876256" y="4509120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91204" y="26064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3</a:t>
            </a:r>
            <a:endParaRPr lang="ru-RU" sz="5400" dirty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004281" y="1196752"/>
            <a:ext cx="6675635" cy="1108075"/>
          </a:xfrm>
        </p:spPr>
        <p:txBody>
          <a:bodyPr>
            <a:normAutofit/>
          </a:bodyPr>
          <a:lstStyle/>
          <a:p>
            <a:pPr>
              <a:buClr>
                <a:schemeClr val="hlink"/>
              </a:buClr>
              <a:buSzPct val="90000"/>
              <a:defRPr/>
            </a:pPr>
            <a:r>
              <a:rPr lang="ru-RU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Сколько сигналов имеет светофор для пешеходов?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5580112" y="4160462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Два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2564904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Один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978933" y="2564904"/>
            <a:ext cx="2643187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Три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35745" y="4160462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Ни одного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3</a:t>
            </a:r>
            <a:endParaRPr lang="ru-RU" sz="6600" dirty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340768"/>
            <a:ext cx="5976664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</a:t>
            </a:r>
          </a:p>
          <a:p>
            <a:pPr algn="ctr">
              <a:buNone/>
            </a:pPr>
            <a:r>
              <a:rPr lang="ru-RU" dirty="0"/>
              <a:t>Светофор для пешеходов имеет </a:t>
            </a:r>
            <a:r>
              <a:rPr lang="ru-RU" dirty="0">
                <a:solidFill>
                  <a:srgbClr val="FF0000"/>
                </a:solidFill>
              </a:rPr>
              <a:t>2 сигнала 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948264" y="454649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https://i.pinimg.com/originals/0f/2c/4c/0f2c4c88d7d30797fdd4ef6c7cfe300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358146"/>
            <a:ext cx="3588629" cy="271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188640"/>
            <a:ext cx="8229600" cy="1143000"/>
          </a:xfrm>
        </p:spPr>
        <p:txBody>
          <a:bodyPr/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4</a:t>
            </a:r>
            <a:endParaRPr lang="ru-RU" sz="5400" dirty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889038" y="1124744"/>
            <a:ext cx="6747643" cy="11080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Какие пешеходные переходы бывают?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2216844" y="4145947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Все ответы верны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19672" y="2492896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Наземные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60032" y="2492895"/>
            <a:ext cx="2643187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Подземные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08104" y="4156765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Надземные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funart.pro/uploads/posts/2020-04/1586535341_15-p-foni-dlya-prezentatsii-po-pdd-4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8" y="0"/>
            <a:ext cx="9144000" cy="6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4643470" y="868867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5357818" y="85723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6" name="Прямоугольник 5">
            <a:hlinkClick r:id="rId5" action="ppaction://hlinksldjump"/>
          </p:cNvPr>
          <p:cNvSpPr/>
          <p:nvPr/>
        </p:nvSpPr>
        <p:spPr>
          <a:xfrm>
            <a:off x="6072198" y="85723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7" name="Прямоугольник 6">
            <a:hlinkClick r:id="rId6" action="ppaction://hlinksldjump"/>
          </p:cNvPr>
          <p:cNvSpPr/>
          <p:nvPr/>
        </p:nvSpPr>
        <p:spPr>
          <a:xfrm>
            <a:off x="6786578" y="85723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p:sp>
        <p:nvSpPr>
          <p:cNvPr id="13" name="Прямоугольник 12">
            <a:hlinkClick r:id="rId7" action="ppaction://hlinksldjump"/>
          </p:cNvPr>
          <p:cNvSpPr/>
          <p:nvPr/>
        </p:nvSpPr>
        <p:spPr>
          <a:xfrm>
            <a:off x="464343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  <p:sp>
        <p:nvSpPr>
          <p:cNvPr id="14" name="Прямоугольник 13">
            <a:hlinkClick r:id="rId8" action="ppaction://hlinksldjump"/>
          </p:cNvPr>
          <p:cNvSpPr/>
          <p:nvPr/>
        </p:nvSpPr>
        <p:spPr>
          <a:xfrm>
            <a:off x="535781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15" name="Прямоугольник 14">
            <a:hlinkClick r:id="rId9" action="ppaction://hlinksldjump"/>
          </p:cNvPr>
          <p:cNvSpPr/>
          <p:nvPr/>
        </p:nvSpPr>
        <p:spPr>
          <a:xfrm>
            <a:off x="607219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16" name="Прямоугольник 15">
            <a:hlinkClick r:id="rId10" action="ppaction://hlinksldjump"/>
          </p:cNvPr>
          <p:cNvSpPr/>
          <p:nvPr/>
        </p:nvSpPr>
        <p:spPr>
          <a:xfrm>
            <a:off x="678657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p:sp>
        <p:nvSpPr>
          <p:cNvPr id="17" name="Прямоугольник 16">
            <a:hlinkClick r:id="rId11" action="ppaction://hlinksldjump"/>
          </p:cNvPr>
          <p:cNvSpPr/>
          <p:nvPr/>
        </p:nvSpPr>
        <p:spPr>
          <a:xfrm>
            <a:off x="750095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sp>
        <p:nvSpPr>
          <p:cNvPr id="22" name="Прямоугольник 21">
            <a:hlinkClick r:id="rId12" action="ppaction://hlinksldjump"/>
          </p:cNvPr>
          <p:cNvSpPr/>
          <p:nvPr/>
        </p:nvSpPr>
        <p:spPr>
          <a:xfrm>
            <a:off x="4643438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0" y="714356"/>
            <a:ext cx="46434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Дорожные     знаки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0" y="2214554"/>
            <a:ext cx="464343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0" y="3677338"/>
            <a:ext cx="464343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Загадка</a:t>
            </a:r>
          </a:p>
        </p:txBody>
      </p:sp>
      <p:sp>
        <p:nvSpPr>
          <p:cNvPr id="34" name="Прямоугольник 33">
            <a:hlinkClick r:id="rId13" action="ppaction://hlinksldjump"/>
          </p:cNvPr>
          <p:cNvSpPr/>
          <p:nvPr/>
        </p:nvSpPr>
        <p:spPr>
          <a:xfrm>
            <a:off x="5429256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35" name="Прямоугольник 34">
            <a:hlinkClick r:id="rId14" action="ppaction://hlinksldjump"/>
          </p:cNvPr>
          <p:cNvSpPr/>
          <p:nvPr/>
        </p:nvSpPr>
        <p:spPr>
          <a:xfrm>
            <a:off x="6143636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</a:p>
        </p:txBody>
      </p:sp>
      <p:sp>
        <p:nvSpPr>
          <p:cNvPr id="36" name="Прямоугольник 35">
            <a:hlinkClick r:id="rId15" action="ppaction://hlinksldjump"/>
          </p:cNvPr>
          <p:cNvSpPr/>
          <p:nvPr/>
        </p:nvSpPr>
        <p:spPr>
          <a:xfrm>
            <a:off x="6858016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p:sp>
        <p:nvSpPr>
          <p:cNvPr id="37" name="Прямоугольник 36">
            <a:hlinkClick r:id="rId16" action="ppaction://hlinksldjump"/>
          </p:cNvPr>
          <p:cNvSpPr/>
          <p:nvPr/>
        </p:nvSpPr>
        <p:spPr>
          <a:xfrm>
            <a:off x="7572396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sp>
        <p:nvSpPr>
          <p:cNvPr id="38" name="Прямоугольник 37">
            <a:hlinkClick r:id="rId17" action="ppaction://hlinksldjump"/>
          </p:cNvPr>
          <p:cNvSpPr/>
          <p:nvPr/>
        </p:nvSpPr>
        <p:spPr>
          <a:xfrm>
            <a:off x="7500958" y="85723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pic>
        <p:nvPicPr>
          <p:cNvPr id="3078" name="Picture 6" descr="https://ds05.infourok.ru/uploads/ex/01e3/000c0fd2-5244cdd1/hello_html_20931597.png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12" b="7552"/>
          <a:stretch/>
        </p:blipFill>
        <p:spPr bwMode="auto">
          <a:xfrm>
            <a:off x="860782" y="4214818"/>
            <a:ext cx="7455634" cy="217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>
            <a:hlinkClick r:id="rId19" action="ppaction://hlinksldjump"/>
          </p:cNvPr>
          <p:cNvSpPr/>
          <p:nvPr/>
        </p:nvSpPr>
        <p:spPr>
          <a:xfrm>
            <a:off x="3547333" y="4725144"/>
            <a:ext cx="1881923" cy="9361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Выход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91204" y="404664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4</a:t>
            </a:r>
            <a:endParaRPr lang="ru-RU" sz="6600" dirty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189490"/>
            <a:ext cx="705678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 Пешеходные переходы бывают: </a:t>
            </a:r>
            <a:r>
              <a:rPr lang="ru-RU" i="1" dirty="0"/>
              <a:t>   </a:t>
            </a: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92280" y="4619173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https://ds05.infourok.ru/uploads/ex/0fc8/000c92e7-12cabcde/hello_html_m782b393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364" y="1725428"/>
            <a:ext cx="4655900" cy="465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91204" y="26064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5</a:t>
            </a:r>
            <a:endParaRPr lang="ru-RU" sz="5400" dirty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000108"/>
            <a:ext cx="6912768" cy="1108075"/>
          </a:xfrm>
        </p:spPr>
        <p:txBody>
          <a:bodyPr>
            <a:normAutofit/>
          </a:bodyPr>
          <a:lstStyle/>
          <a:p>
            <a:r>
              <a:rPr lang="ru-RU" altLang="ru-RU" sz="2800" dirty="0">
                <a:latin typeface="Times New Roman" pitchFamily="18" charset="0"/>
              </a:rPr>
              <a:t>В каком месте следует ожидать общественный транспорт?  </a:t>
            </a:r>
            <a:endParaRPr lang="ru-RU" altLang="ru-RU" sz="2800" b="1" dirty="0"/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1115616" y="2060848"/>
            <a:ext cx="3600400" cy="1656184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остановке, выходить на проезжую часть нельзя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646" y="4028700"/>
            <a:ext cx="2262358" cy="1800200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любом удобном для пешехода месте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220072" y="2246002"/>
            <a:ext cx="2643187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обочине дороги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989516" y="3836312"/>
            <a:ext cx="3377800" cy="2184976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остановке, выходя на проезжую часть, чтобы узнать приближается ли транспорт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5</a:t>
            </a:r>
            <a:endParaRPr lang="ru-RU" sz="6600" dirty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4401" y="980728"/>
            <a:ext cx="705678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</a:t>
            </a:r>
          </a:p>
          <a:p>
            <a:pPr>
              <a:buNone/>
            </a:pPr>
            <a:r>
              <a:rPr lang="ru-RU" dirty="0"/>
              <a:t>Общественный транспорт следует ожидать </a:t>
            </a:r>
            <a:r>
              <a:rPr lang="ru-RU" dirty="0">
                <a:solidFill>
                  <a:srgbClr val="FF0000"/>
                </a:solidFill>
              </a:rPr>
              <a:t>НА ОСТАНОВКЕ, НА ПРОЕЗЖУЮ ЧАСТЬ ВЫХОДИТЬ ЗАПРЕЩЕНО</a:t>
            </a:r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971484" y="4522229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4" name="Picture 2" descr="https://cf2.ppt-online.org/files2/slide/a/A3RPyZrQOFsqE6CaIou47NDbwSBhfeJGiLV1X2/slide-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0" t="13912" r="4715" b="11499"/>
          <a:stretch/>
        </p:blipFill>
        <p:spPr bwMode="auto">
          <a:xfrm>
            <a:off x="2699792" y="3717032"/>
            <a:ext cx="4177675" cy="2620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692696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900" b="1" dirty="0">
                <a:solidFill>
                  <a:srgbClr val="663300"/>
                </a:solidFill>
                <a:latin typeface="Wonderland Stars" pitchFamily="2" charset="0"/>
              </a:rPr>
              <a:t>Загадка</a:t>
            </a: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   </a:t>
            </a:r>
            <a:r>
              <a:rPr lang="ru-RU" sz="6600" dirty="0">
                <a:latin typeface="Majestic X" pitchFamily="66" charset="0"/>
              </a:rPr>
              <a:t>1</a:t>
            </a:r>
            <a:endParaRPr lang="ru-RU" sz="5400" b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2123728" y="2060848"/>
            <a:ext cx="4680520" cy="201183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rgbClr val="000000"/>
                </a:solidFill>
                <a:latin typeface="Times New Roman"/>
              </a:rPr>
              <a:t>Пешеходам объясняет,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ru-RU" sz="2800" dirty="0">
                <a:solidFill>
                  <a:srgbClr val="000000"/>
                </a:solidFill>
                <a:latin typeface="Times New Roman"/>
              </a:rPr>
              <a:t>Как дорогу перейти.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ru-RU" sz="2800" dirty="0">
                <a:solidFill>
                  <a:srgbClr val="000000"/>
                </a:solidFill>
                <a:latin typeface="Times New Roman"/>
              </a:rPr>
              <a:t>Он сигналы зажигает,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ru-RU" sz="2800" dirty="0">
                <a:solidFill>
                  <a:srgbClr val="000000"/>
                </a:solidFill>
                <a:latin typeface="Times New Roman"/>
              </a:rPr>
              <a:t>Помогая нам в пути</a:t>
            </a:r>
            <a:endParaRPr lang="ru-RU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39889" y="62068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</a:t>
            </a:r>
            <a:r>
              <a:rPr lang="ru-RU" dirty="0">
                <a:latin typeface="Romashulka" pitchFamily="2" charset="0"/>
              </a:rPr>
              <a:t>  </a:t>
            </a:r>
            <a:r>
              <a:rPr lang="ru-RU" dirty="0"/>
              <a:t>    </a:t>
            </a:r>
            <a:r>
              <a:rPr lang="ru-RU" sz="6600" dirty="0">
                <a:latin typeface="Majestic X" pitchFamily="66" charset="0"/>
              </a:rPr>
              <a:t>1</a:t>
            </a: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50435" y="4653136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87973"/>
            <a:ext cx="5605938" cy="398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332656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</a:t>
            </a:r>
            <a:r>
              <a:rPr lang="ru-RU" sz="6600" dirty="0">
                <a:latin typeface="Majestic X" pitchFamily="66" charset="0"/>
              </a:rPr>
              <a:t>2</a:t>
            </a:r>
            <a:endParaRPr lang="ru-RU" sz="5400" b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268760"/>
            <a:ext cx="7671226" cy="791865"/>
          </a:xfrm>
        </p:spPr>
        <p:txBody>
          <a:bodyPr/>
          <a:lstStyle/>
          <a:p>
            <a:pPr>
              <a:defRPr/>
            </a:pPr>
            <a:r>
              <a:rPr lang="ru-RU" dirty="0"/>
              <a:t>Разгадай ребус</a:t>
            </a:r>
          </a:p>
        </p:txBody>
      </p:sp>
      <p:pic>
        <p:nvPicPr>
          <p:cNvPr id="18434" name="Picture 2" descr="https://www.hobobo.ru/assets/uploads/2021/01/Rebus-PDD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916832"/>
            <a:ext cx="5534644" cy="2767322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 </a:t>
            </a:r>
            <a:r>
              <a:rPr lang="ru-RU" sz="6600" dirty="0">
                <a:latin typeface="Majestic X" pitchFamily="66" charset="0"/>
              </a:rPr>
              <a:t>2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412777"/>
            <a:ext cx="3240360" cy="7920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   </a:t>
            </a:r>
            <a:r>
              <a:rPr lang="ru-RU" dirty="0">
                <a:solidFill>
                  <a:srgbClr val="FF0000"/>
                </a:solidFill>
              </a:rPr>
              <a:t>ДОРОГА</a:t>
            </a:r>
            <a:endParaRPr lang="ru-RU" dirty="0"/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92280" y="4612412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60" name="Picture 4" descr="https://phonoteka.org/uploads/posts/2021-05/1621048913_18-phonoteka_org-p-fon-doroga-iz-multika-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019" y="2060848"/>
            <a:ext cx="4828591" cy="3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836712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</a:t>
            </a:r>
            <a:r>
              <a:rPr lang="ru-RU" sz="6600" dirty="0">
                <a:latin typeface="Majestic X" pitchFamily="66" charset="0"/>
              </a:rPr>
              <a:t>3</a:t>
            </a:r>
            <a:endParaRPr lang="ru-RU" sz="5400" b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2214785" y="2276872"/>
            <a:ext cx="4716016" cy="16557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Эту ленту не возьмешь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И в косичку не вплетешь.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На земле она лежит,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Транспорт вдоль по ней бежит</a:t>
            </a:r>
            <a:endParaRPr lang="ru-RU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 </a:t>
            </a:r>
            <a:r>
              <a:rPr lang="ru-RU" sz="6600" dirty="0">
                <a:latin typeface="Majestic X" pitchFamily="66" charset="0"/>
              </a:rPr>
              <a:t>3</a:t>
            </a: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20272" y="458112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 descr="https://phonoteka.org/uploads/posts/2021-05/1621900891_28-phonoteka_org-p-fon-dlya-applikatsii-gorod-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12776"/>
            <a:ext cx="4954636" cy="35032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476672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 </a:t>
            </a:r>
            <a:r>
              <a:rPr lang="ru-RU" sz="6600" dirty="0">
                <a:latin typeface="Majestic X" pitchFamily="66" charset="0"/>
              </a:rPr>
              <a:t>4</a:t>
            </a:r>
            <a:endParaRPr lang="ru-RU" sz="5400" b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49333" y="1484784"/>
            <a:ext cx="3601193" cy="647849"/>
          </a:xfrm>
        </p:spPr>
        <p:txBody>
          <a:bodyPr/>
          <a:lstStyle/>
          <a:p>
            <a:pPr>
              <a:defRPr/>
            </a:pPr>
            <a:r>
              <a:rPr lang="ru-RU" dirty="0"/>
              <a:t>Разгадай ребус</a:t>
            </a:r>
          </a:p>
        </p:txBody>
      </p:sp>
      <p:pic>
        <p:nvPicPr>
          <p:cNvPr id="20484" name="Picture 4" descr="https://ds05.infourok.ru/uploads/ex/0606/00098f6d-ee829303/hello_html_3e0c18b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127" y="2420888"/>
            <a:ext cx="4930177" cy="2749944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32792" y="357151"/>
            <a:ext cx="86209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 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1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15616" y="1247405"/>
            <a:ext cx="75783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из дорожных знаков означает «Пешеходный переход»?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2245042" y="2104515"/>
            <a:ext cx="2198245" cy="2088232"/>
            <a:chOff x="2378130" y="2177435"/>
            <a:chExt cx="2088232" cy="2088232"/>
          </a:xfrm>
        </p:grpSpPr>
        <p:sp>
          <p:nvSpPr>
            <p:cNvPr id="8" name="Прямоугольник 7">
              <a:hlinkClick r:id="" action="ppaction://hlinkshowjump?jump=nextslide"/>
            </p:cNvPr>
            <p:cNvSpPr/>
            <p:nvPr/>
          </p:nvSpPr>
          <p:spPr>
            <a:xfrm>
              <a:off x="2401205" y="2201513"/>
              <a:ext cx="2042082" cy="2064154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1026" name="Picture 2" descr="https://cdn.pixabay.com/photo/2011/04/14/21/09/traffic-sign-6724_1280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130" y="2177435"/>
              <a:ext cx="2088232" cy="2088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3"/>
          <p:cNvGrpSpPr/>
          <p:nvPr/>
        </p:nvGrpSpPr>
        <p:grpSpPr>
          <a:xfrm>
            <a:off x="5286706" y="2257905"/>
            <a:ext cx="2311239" cy="2024199"/>
            <a:chOff x="5285096" y="2201512"/>
            <a:chExt cx="2311239" cy="2024199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5285096" y="2201512"/>
              <a:ext cx="2311239" cy="2024199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7776" y="2212035"/>
              <a:ext cx="2185877" cy="19243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3126466" y="4279037"/>
            <a:ext cx="2160240" cy="2155616"/>
            <a:chOff x="2843808" y="4225712"/>
            <a:chExt cx="2160240" cy="2155616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843808" y="4225712"/>
              <a:ext cx="2160240" cy="2155616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1033" name="Picture 9" descr="https://www.fzashity.ru/upload/iblock/73b/73b917ddf9a798c515d45ea479c650cb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3596" y="4303188"/>
              <a:ext cx="2000664" cy="20006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Группа 9"/>
          <p:cNvGrpSpPr/>
          <p:nvPr/>
        </p:nvGrpSpPr>
        <p:grpSpPr>
          <a:xfrm>
            <a:off x="5827960" y="4345142"/>
            <a:ext cx="2304256" cy="2023407"/>
            <a:chOff x="5724128" y="4280445"/>
            <a:chExt cx="2304256" cy="2023407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724128" y="4280445"/>
              <a:ext cx="2304256" cy="2023407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1037" name="Picture 13" descr="https://e7.pngegg.com/pngimages/818/1013/png-clipart-traffic-sign-segregated-cycle-facilities-pedestrian-zone-bicycle-blue-warning-sign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7960" y="4352827"/>
              <a:ext cx="2128416" cy="19013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 </a:t>
            </a:r>
            <a:r>
              <a:rPr lang="ru-RU" sz="6600" dirty="0">
                <a:latin typeface="Majestic X" pitchFamily="66" charset="0"/>
              </a:rPr>
              <a:t>4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600201"/>
            <a:ext cx="7715200" cy="6766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ОТВЕТ: </a:t>
            </a:r>
            <a:r>
              <a:rPr lang="ru-RU" dirty="0">
                <a:solidFill>
                  <a:srgbClr val="FF0000"/>
                </a:solidFill>
              </a:rPr>
              <a:t>ПРАВИЛА</a:t>
            </a:r>
            <a:endParaRPr lang="ru-RU" dirty="0"/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20272" y="4643446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508" name="Picture 4" descr="https://ckpt66.ru/800/600/https/ds02.infourok.ru/uploads/ex/046b/00068092-c030ab49/img1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7" t="6358" r="5530" b="7080"/>
          <a:stretch/>
        </p:blipFill>
        <p:spPr bwMode="auto">
          <a:xfrm>
            <a:off x="2234208" y="2274303"/>
            <a:ext cx="4786064" cy="3514363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764704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 </a:t>
            </a:r>
            <a:r>
              <a:rPr lang="ru-RU" sz="6600" dirty="0">
                <a:latin typeface="Majestic X" pitchFamily="66" charset="0"/>
              </a:rPr>
              <a:t>5</a:t>
            </a:r>
            <a:endParaRPr lang="ru-RU" sz="5400" b="1" dirty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2573835" y="2060848"/>
            <a:ext cx="3997915" cy="223224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обочинах стоят,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Молча с нами говорят.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Всем готовы помогать.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Главное – их понимать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 </a:t>
            </a:r>
            <a:r>
              <a:rPr lang="ru-RU" sz="6600" dirty="0">
                <a:latin typeface="Majestic X" pitchFamily="66" charset="0"/>
              </a:rPr>
              <a:t>5</a:t>
            </a: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20272" y="4643446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0" name="Picture 2" descr="https://www.krassever.ru/statics/images/arcticles/042021/05042021xf5cc9c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632" y="1700809"/>
            <a:ext cx="5049302" cy="310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1700808"/>
            <a:ext cx="5544616" cy="158417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СОБЛЮДАЙТЕ ПРАВИЛА ДОРОЖНОГО ДВИЖЕНИЯ</a:t>
            </a:r>
            <a:r>
              <a:rPr lang="ru-RU" sz="3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56" y="4077072"/>
            <a:ext cx="7456487" cy="2320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6942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</a:t>
            </a:r>
            <a:r>
              <a:rPr lang="ru-RU" sz="6600" dirty="0">
                <a:latin typeface="Majestic X" pitchFamily="66" charset="0"/>
              </a:rPr>
              <a:t>1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484785"/>
            <a:ext cx="5256583" cy="24482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«Пешеходный переход»: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Здесь наземный переход,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Ходит целый день народ.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Ты, водитель, не грусти,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Пешехода пропусти!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876256" y="458112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https://xn--80aafy9bg.xn--p1ai/wp-content/uploads/2020/12/01_0030_400h400-copy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95761"/>
            <a:ext cx="2592383" cy="253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ovd-urmari.cap.ru/Content2019/news/201904/17/Original/pesh...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6" r="4157"/>
          <a:stretch/>
        </p:blipFill>
        <p:spPr bwMode="auto">
          <a:xfrm>
            <a:off x="2699792" y="4071131"/>
            <a:ext cx="3889838" cy="22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42910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</a:t>
            </a:r>
            <a:r>
              <a:rPr kumimoji="0" lang="ru-RU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2</a:t>
            </a: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5310213" y="4591397"/>
            <a:ext cx="2643187" cy="1285875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Пешеходная дорожка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310212" y="1737642"/>
            <a:ext cx="2643188" cy="1285875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Пешеходный переход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411760" y="4581128"/>
            <a:ext cx="2643188" cy="1285875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Подземный переход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290368" y="3165344"/>
            <a:ext cx="2661940" cy="1241005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Жилая зона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899592" y="1214422"/>
            <a:ext cx="78158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/>
              <a:t>Как называется данный знак?</a:t>
            </a:r>
          </a:p>
        </p:txBody>
      </p:sp>
      <p:pic>
        <p:nvPicPr>
          <p:cNvPr id="3074" name="Picture 2" descr="https://stnmedia.ru/upload/medialibrary/3a6/3a6cad4792365029f38a0783e5f26da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3" t="3496" r="51691" b="16236"/>
          <a:stretch/>
        </p:blipFill>
        <p:spPr bwMode="auto">
          <a:xfrm>
            <a:off x="1935178" y="1796224"/>
            <a:ext cx="2670825" cy="261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  </a:t>
            </a:r>
            <a:r>
              <a:rPr lang="ru-RU" sz="6600" dirty="0">
                <a:latin typeface="Majestic X" pitchFamily="66" charset="0"/>
              </a:rPr>
              <a:t>2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196752"/>
            <a:ext cx="7643192" cy="47133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FF0000"/>
                </a:solidFill>
                <a:latin typeface="Comic"/>
              </a:rPr>
              <a:t>Знак «Пешеходная зона»:</a:t>
            </a:r>
          </a:p>
          <a:p>
            <a:r>
              <a:rPr lang="ru-RU" sz="2400" dirty="0">
                <a:solidFill>
                  <a:srgbClr val="000000"/>
                </a:solidFill>
                <a:latin typeface="Comic"/>
              </a:rPr>
              <a:t>Говорит нам знак: «Друзья!</a:t>
            </a:r>
            <a:br>
              <a:rPr lang="ru-RU" sz="2400" dirty="0">
                <a:solidFill>
                  <a:srgbClr val="000000"/>
                </a:solidFill>
                <a:latin typeface="Comic"/>
              </a:rPr>
            </a:br>
            <a:r>
              <a:rPr lang="ru-RU" sz="2400" dirty="0">
                <a:solidFill>
                  <a:srgbClr val="000000"/>
                </a:solidFill>
                <a:latin typeface="Comic"/>
              </a:rPr>
              <a:t>Ездить здесь совсем нельзя!»</a:t>
            </a:r>
            <a:br>
              <a:rPr lang="ru-RU" sz="2400" dirty="0">
                <a:solidFill>
                  <a:srgbClr val="000000"/>
                </a:solidFill>
                <a:latin typeface="Comic"/>
              </a:rPr>
            </a:br>
            <a:r>
              <a:rPr lang="ru-RU" sz="2400" dirty="0">
                <a:solidFill>
                  <a:srgbClr val="000000"/>
                </a:solidFill>
                <a:latin typeface="Comic"/>
              </a:rPr>
              <a:t>Кто со знаками знаком,</a:t>
            </a:r>
            <a:br>
              <a:rPr lang="ru-RU" sz="2400" dirty="0">
                <a:solidFill>
                  <a:srgbClr val="000000"/>
                </a:solidFill>
                <a:latin typeface="Comic"/>
              </a:rPr>
            </a:br>
            <a:r>
              <a:rPr lang="ru-RU" sz="2400" dirty="0">
                <a:solidFill>
                  <a:srgbClr val="000000"/>
                </a:solidFill>
                <a:latin typeface="Comic"/>
              </a:rPr>
              <a:t>Ходят мимо лишь пешком.</a:t>
            </a:r>
          </a:p>
          <a:p>
            <a:pPr>
              <a:buNone/>
            </a:pPr>
            <a:endParaRPr lang="ru-RU" sz="2400" dirty="0"/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20272" y="4496859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s://stnmedia.ru/upload/medialibrary/3a6/3a6cad4792365029f38a0783e5f26da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074" y="3789040"/>
            <a:ext cx="4641190" cy="2320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992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134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</a:t>
            </a:r>
            <a:r>
              <a:rPr kumimoji="0" lang="ru-RU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3</a:t>
            </a: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2189562" y="4077072"/>
            <a:ext cx="2664296" cy="1008112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Велосипедная дорожка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475656" y="2810672"/>
            <a:ext cx="2592288" cy="1211616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Движение на велосипедах запрещено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068016" y="1737642"/>
            <a:ext cx="2643188" cy="1008112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Пешеходная дорожка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743448" y="5116763"/>
            <a:ext cx="2643188" cy="1163213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Движение  пешеходов запрещено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1214422"/>
            <a:ext cx="76717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/>
              <a:t>Данный знак нам сообщает, что здесь:</a:t>
            </a:r>
          </a:p>
        </p:txBody>
      </p:sp>
      <p:pic>
        <p:nvPicPr>
          <p:cNvPr id="5124" name="Picture 4" descr="https://static.mvd.ru/upload/site61/document_images/Znak_Velosipednaya_dorozhka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128540"/>
            <a:ext cx="2853049" cy="28721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1520" y="274638"/>
            <a:ext cx="8892480" cy="1282154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 </a:t>
            </a:r>
            <a:r>
              <a:rPr lang="ru-RU" sz="6600" dirty="0">
                <a:latin typeface="Majestic X" pitchFamily="66" charset="0"/>
              </a:rPr>
              <a:t>3</a:t>
            </a:r>
          </a:p>
        </p:txBody>
      </p:sp>
      <p:pic>
        <p:nvPicPr>
          <p:cNvPr id="6146" name="Picture 2" descr="https://static.mvd.ru/upload/site61/document_images/Znak_Velosipednaya_dorozhka-800x6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012" y="1556792"/>
            <a:ext cx="2347015" cy="236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6416" y="1484785"/>
            <a:ext cx="4867712" cy="22322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«Велосипедная дорожка»:</a:t>
            </a:r>
          </a:p>
          <a:p>
            <a:pPr marL="0" indent="0">
              <a:buNone/>
            </a:pP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Этот знак, как красный свет,</a:t>
            </a:r>
            <a:b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Здесь машинам хода нет.</a:t>
            </a:r>
            <a:b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Царство здесь велосипедов,</a:t>
            </a:r>
            <a:b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Пешеходов и мопедов.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Стрелка вверх 3">
            <a:hlinkClick r:id="rId4" action="ppaction://hlinksldjump"/>
          </p:cNvPr>
          <p:cNvSpPr/>
          <p:nvPr/>
        </p:nvSpPr>
        <p:spPr>
          <a:xfrm>
            <a:off x="6948264" y="4581516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8" name="Picture 4" descr="https://i.mycdn.me/image?id=870827052296&amp;t=3&amp;plc=WEB&amp;tkn=*t1hufnfvhZnTZAyxa0IPC5la5-Y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7" t="45199" r="9055" b="3933"/>
          <a:stretch/>
        </p:blipFill>
        <p:spPr bwMode="auto">
          <a:xfrm>
            <a:off x="2771800" y="3776017"/>
            <a:ext cx="3100412" cy="2448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42910" y="31536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 </a:t>
            </a:r>
            <a:r>
              <a:rPr kumimoji="0" lang="ru-RU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4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87624" y="1196752"/>
            <a:ext cx="74941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/>
              <a:t>Найди знак «Осторожно, дети!»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5155774" y="1827091"/>
            <a:ext cx="2285476" cy="2088231"/>
            <a:chOff x="5724128" y="2060849"/>
            <a:chExt cx="2285476" cy="2088231"/>
          </a:xfrm>
        </p:grpSpPr>
        <p:sp>
          <p:nvSpPr>
            <p:cNvPr id="8" name="Прямоугольник 7">
              <a:hlinkClick r:id="" action="ppaction://hlinkshowjump?jump=nextslide"/>
            </p:cNvPr>
            <p:cNvSpPr/>
            <p:nvPr/>
          </p:nvSpPr>
          <p:spPr>
            <a:xfrm>
              <a:off x="5724128" y="2060849"/>
              <a:ext cx="2285476" cy="2088231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7170" name="Picture 2" descr="https://megapolisonline.ru/content/uploads/2018/08/3785c935bc979b4afbb80163a92a2940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2798" y="2099116"/>
              <a:ext cx="2173578" cy="19779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2"/>
          <p:cNvGrpSpPr/>
          <p:nvPr/>
        </p:nvGrpSpPr>
        <p:grpSpPr>
          <a:xfrm>
            <a:off x="2653718" y="4109826"/>
            <a:ext cx="2280981" cy="2018505"/>
            <a:chOff x="2325023" y="3714751"/>
            <a:chExt cx="2280981" cy="2018505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325023" y="3714751"/>
              <a:ext cx="2280981" cy="2018505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7172" name="Picture 4" descr="https://dorogi.tatarstan.ru/file/news/3841_n1994257_big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20" r="16126"/>
            <a:stretch/>
          </p:blipFill>
          <p:spPr bwMode="auto">
            <a:xfrm>
              <a:off x="2401957" y="3787899"/>
              <a:ext cx="2116909" cy="1872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3"/>
          <p:cNvGrpSpPr/>
          <p:nvPr/>
        </p:nvGrpSpPr>
        <p:grpSpPr>
          <a:xfrm>
            <a:off x="5766973" y="4077672"/>
            <a:ext cx="2160240" cy="2031102"/>
            <a:chOff x="5508104" y="4062194"/>
            <a:chExt cx="2160240" cy="2031102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508104" y="4062194"/>
              <a:ext cx="2160240" cy="2031102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7174" name="Picture 6" descr="https://cherra.ru/doc/peshehod%20znak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0682" y="4149080"/>
              <a:ext cx="2045654" cy="1800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Группа 4"/>
          <p:cNvGrpSpPr/>
          <p:nvPr/>
        </p:nvGrpSpPr>
        <p:grpSpPr>
          <a:xfrm>
            <a:off x="2051720" y="1839428"/>
            <a:ext cx="2088231" cy="1997060"/>
            <a:chOff x="1907704" y="1719972"/>
            <a:chExt cx="2088231" cy="1997060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907704" y="1719972"/>
              <a:ext cx="2088231" cy="1997060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7176" name="Picture 8" descr="https://rk.gov.ru/uploads/bahch/attachments/70/af/bf/2259b4449d8ae1429e054df1b1/5f3e3acc0f0f45.76553569_bez_imeni.jpg?3.1.5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881" t="1962" r="23174" b="5395"/>
            <a:stretch/>
          </p:blipFill>
          <p:spPr bwMode="auto">
            <a:xfrm>
              <a:off x="1979712" y="1772815"/>
              <a:ext cx="1895493" cy="1831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1084</TotalTime>
  <Words>528</Words>
  <Application>Microsoft Office PowerPoint</Application>
  <PresentationFormat>Экран (4:3)</PresentationFormat>
  <Paragraphs>137</Paragraphs>
  <Slides>33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1" baseType="lpstr">
      <vt:lpstr>Majestic X</vt:lpstr>
      <vt:lpstr>Arial</vt:lpstr>
      <vt:lpstr>Calibri</vt:lpstr>
      <vt:lpstr>Romashulka</vt:lpstr>
      <vt:lpstr>Comic</vt:lpstr>
      <vt:lpstr>Times New Roman</vt:lpstr>
      <vt:lpstr>Wonderland Stars</vt:lpstr>
      <vt:lpstr>Тема Office</vt:lpstr>
      <vt:lpstr>Своя игра</vt:lpstr>
      <vt:lpstr>Презентация PowerPoint</vt:lpstr>
      <vt:lpstr>Презентация PowerPoint</vt:lpstr>
      <vt:lpstr>Дорожные   знаки 1</vt:lpstr>
      <vt:lpstr>Презентация PowerPoint</vt:lpstr>
      <vt:lpstr>Дорожные   знаки   2</vt:lpstr>
      <vt:lpstr>Презентация PowerPoint</vt:lpstr>
      <vt:lpstr>Дорожные   знаки  3</vt:lpstr>
      <vt:lpstr>Презентация PowerPoint</vt:lpstr>
      <vt:lpstr>Дорожные   знаки 4</vt:lpstr>
      <vt:lpstr>Презентация PowerPoint</vt:lpstr>
      <vt:lpstr>Дорожные   знаки  5</vt:lpstr>
      <vt:lpstr>Пешеход    1</vt:lpstr>
      <vt:lpstr>Пешеход    1</vt:lpstr>
      <vt:lpstr>Пешеход    2</vt:lpstr>
      <vt:lpstr>Пешеход    2</vt:lpstr>
      <vt:lpstr>Пешеход    3</vt:lpstr>
      <vt:lpstr>Пешеход    3</vt:lpstr>
      <vt:lpstr>Пешеход    4</vt:lpstr>
      <vt:lpstr>Пешеход    4</vt:lpstr>
      <vt:lpstr>Пешеход    5</vt:lpstr>
      <vt:lpstr>Пешеход    5</vt:lpstr>
      <vt:lpstr>Загадка   1</vt:lpstr>
      <vt:lpstr>Загадка      1</vt:lpstr>
      <vt:lpstr>Загадка 2</vt:lpstr>
      <vt:lpstr>Загадка  2</vt:lpstr>
      <vt:lpstr>Загадка 3</vt:lpstr>
      <vt:lpstr>Загадка  3</vt:lpstr>
      <vt:lpstr>Загадка  4</vt:lpstr>
      <vt:lpstr>Загадка  4</vt:lpstr>
      <vt:lpstr>Загадка  5</vt:lpstr>
      <vt:lpstr>Загадка  5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Валентина</dc:creator>
  <cp:lastModifiedBy>polzovatel</cp:lastModifiedBy>
  <cp:revision>107</cp:revision>
  <dcterms:created xsi:type="dcterms:W3CDTF">2018-03-13T10:47:54Z</dcterms:created>
  <dcterms:modified xsi:type="dcterms:W3CDTF">2023-11-19T19:53:17Z</dcterms:modified>
</cp:coreProperties>
</file>