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62" r:id="rId4"/>
    <p:sldId id="263" r:id="rId5"/>
    <p:sldId id="259" r:id="rId6"/>
    <p:sldId id="273" r:id="rId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3011" autoAdjust="0"/>
  </p:normalViewPr>
  <p:slideViewPr>
    <p:cSldViewPr>
      <p:cViewPr>
        <p:scale>
          <a:sx n="70" d="100"/>
          <a:sy n="70" d="100"/>
        </p:scale>
        <p:origin x="-141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7FF37-6602-4235-A607-2F3237CBB3C7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09F19-1A19-4558-9C96-341FD5B8B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06FDE-9050-47F7-8F88-BDA8C15489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05A6-26F1-48A0-A983-47E1478F8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F05A6-26F1-48A0-A983-47E1478F88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F05A6-26F1-48A0-A983-47E1478F880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282E8-CB72-447C-A403-D2B44A5ADE93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1157-A041-4F5B-800A-BA51AEAD3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2.jpeg"/><Relationship Id="rId21" Type="http://schemas.openxmlformats.org/officeDocument/2006/relationships/image" Target="../media/image32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5" Type="http://schemas.openxmlformats.org/officeDocument/2006/relationships/image" Target="../media/image14.jpeg"/><Relationship Id="rId10" Type="http://schemas.openxmlformats.org/officeDocument/2006/relationships/image" Target="../media/image28.jpeg"/><Relationship Id="rId19" Type="http://schemas.openxmlformats.org/officeDocument/2006/relationships/image" Target="../media/image18.jpeg"/><Relationship Id="rId4" Type="http://schemas.openxmlformats.org/officeDocument/2006/relationships/image" Target="../media/image2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jpeg"/><Relationship Id="rId3" Type="http://schemas.openxmlformats.org/officeDocument/2006/relationships/image" Target="../media/image55.png"/><Relationship Id="rId21" Type="http://schemas.openxmlformats.org/officeDocument/2006/relationships/image" Target="../media/image73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jpeg"/><Relationship Id="rId2" Type="http://schemas.openxmlformats.org/officeDocument/2006/relationships/image" Target="../media/image1.jpeg"/><Relationship Id="rId16" Type="http://schemas.openxmlformats.org/officeDocument/2006/relationships/image" Target="../media/image68.pn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jpeg"/><Relationship Id="rId5" Type="http://schemas.openxmlformats.org/officeDocument/2006/relationships/image" Target="../media/image57.jpeg"/><Relationship Id="rId15" Type="http://schemas.openxmlformats.org/officeDocument/2006/relationships/image" Target="../media/image67.png"/><Relationship Id="rId23" Type="http://schemas.openxmlformats.org/officeDocument/2006/relationships/image" Target="../media/image75.jpeg"/><Relationship Id="rId10" Type="http://schemas.openxmlformats.org/officeDocument/2006/relationships/image" Target="../media/image62.png"/><Relationship Id="rId19" Type="http://schemas.openxmlformats.org/officeDocument/2006/relationships/image" Target="../media/image71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jpeg"/><Relationship Id="rId27" Type="http://schemas.openxmlformats.org/officeDocument/2006/relationships/image" Target="../media/image7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12" Type="http://schemas.openxmlformats.org/officeDocument/2006/relationships/image" Target="../media/image90.jpe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11" Type="http://schemas.openxmlformats.org/officeDocument/2006/relationships/image" Target="../media/image89.jpeg"/><Relationship Id="rId5" Type="http://schemas.openxmlformats.org/officeDocument/2006/relationships/image" Target="../media/image83.jpeg"/><Relationship Id="rId15" Type="http://schemas.openxmlformats.org/officeDocument/2006/relationships/image" Target="../media/image93.png"/><Relationship Id="rId10" Type="http://schemas.openxmlformats.org/officeDocument/2006/relationships/image" Target="../media/image88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Relationship Id="rId14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2954759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Автоматизация звука </a:t>
            </a:r>
            <a:r>
              <a:rPr lang="ru-RU" sz="4800" dirty="0" smtClean="0"/>
              <a:t>С</a:t>
            </a:r>
            <a:br>
              <a:rPr lang="ru-RU" sz="4800" dirty="0" smtClean="0"/>
            </a:br>
            <a:r>
              <a:rPr lang="ru-RU" sz="2800" dirty="0" smtClean="0"/>
              <a:t> в словах, в предложении </a:t>
            </a:r>
            <a:br>
              <a:rPr lang="ru-RU" sz="2800" dirty="0" smtClean="0"/>
            </a:br>
            <a:r>
              <a:rPr lang="ru-RU" sz="2800" dirty="0" smtClean="0"/>
              <a:t>и в тексте.</a:t>
            </a:r>
            <a:br>
              <a:rPr lang="ru-RU" sz="2800" dirty="0" smtClean="0"/>
            </a:br>
            <a:r>
              <a:rPr lang="ru-RU" sz="2800" dirty="0" smtClean="0"/>
              <a:t>Дидактические игры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2852936"/>
            <a:ext cx="1152128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3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</a:t>
            </a:r>
            <a:endParaRPr lang="ru-RU" sz="239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стол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868144" y="4670376"/>
            <a:ext cx="3275856" cy="2187624"/>
          </a:xfrm>
          <a:prstGeom prst="rect">
            <a:avLst/>
          </a:prstGeom>
        </p:spPr>
      </p:pic>
      <p:pic>
        <p:nvPicPr>
          <p:cNvPr id="6" name="Рисунок 5" descr="арахис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2996952"/>
            <a:ext cx="1152128" cy="936104"/>
          </a:xfrm>
          <a:prstGeom prst="rect">
            <a:avLst/>
          </a:prstGeom>
        </p:spPr>
      </p:pic>
      <p:pic>
        <p:nvPicPr>
          <p:cNvPr id="7" name="Рисунок 6" descr="ананас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3529" y="404664"/>
            <a:ext cx="936103" cy="1440160"/>
          </a:xfrm>
          <a:prstGeom prst="rect">
            <a:avLst/>
          </a:prstGeom>
        </p:spPr>
      </p:pic>
      <p:pic>
        <p:nvPicPr>
          <p:cNvPr id="8" name="Рисунок 7" descr="капуста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79512" y="2204864"/>
            <a:ext cx="1440160" cy="1008112"/>
          </a:xfrm>
          <a:prstGeom prst="rect">
            <a:avLst/>
          </a:prstGeom>
        </p:spPr>
      </p:pic>
      <p:pic>
        <p:nvPicPr>
          <p:cNvPr id="9" name="Рисунок 8" descr="косынк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1520" y="4509120"/>
            <a:ext cx="1380661" cy="1035496"/>
          </a:xfrm>
          <a:prstGeom prst="rect">
            <a:avLst/>
          </a:prstGeom>
        </p:spPr>
      </p:pic>
      <p:pic>
        <p:nvPicPr>
          <p:cNvPr id="10" name="Рисунок 9" descr="насос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5489848"/>
            <a:ext cx="1368152" cy="1368152"/>
          </a:xfrm>
          <a:prstGeom prst="rect">
            <a:avLst/>
          </a:prstGeom>
        </p:spPr>
      </p:pic>
      <p:pic>
        <p:nvPicPr>
          <p:cNvPr id="11" name="Рисунок 10" descr="сабля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835696" y="4077072"/>
            <a:ext cx="1728192" cy="1152128"/>
          </a:xfrm>
          <a:prstGeom prst="rect">
            <a:avLst/>
          </a:prstGeom>
        </p:spPr>
      </p:pic>
      <p:pic>
        <p:nvPicPr>
          <p:cNvPr id="12" name="Рисунок 11" descr="салат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619672" y="1988841"/>
            <a:ext cx="1224136" cy="792087"/>
          </a:xfrm>
          <a:prstGeom prst="rect">
            <a:avLst/>
          </a:prstGeom>
        </p:spPr>
      </p:pic>
      <p:pic>
        <p:nvPicPr>
          <p:cNvPr id="13" name="Рисунок 12" descr="салфетки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187624" y="5777880"/>
            <a:ext cx="1080120" cy="1080120"/>
          </a:xfrm>
          <a:prstGeom prst="rect">
            <a:avLst/>
          </a:prstGeom>
        </p:spPr>
      </p:pic>
      <p:pic>
        <p:nvPicPr>
          <p:cNvPr id="14" name="Рисунок 13" descr="самовар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987824" y="2708920"/>
            <a:ext cx="1440160" cy="1440160"/>
          </a:xfrm>
          <a:prstGeom prst="rect">
            <a:avLst/>
          </a:prstGeom>
        </p:spPr>
      </p:pic>
      <p:pic>
        <p:nvPicPr>
          <p:cNvPr id="15" name="Рисунок 14" descr="самокат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923928" y="908720"/>
            <a:ext cx="1654567" cy="1656184"/>
          </a:xfrm>
          <a:prstGeom prst="rect">
            <a:avLst/>
          </a:prstGeom>
        </p:spPr>
      </p:pic>
      <p:pic>
        <p:nvPicPr>
          <p:cNvPr id="16" name="Рисунок 15" descr="сандали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302594" y="1124744"/>
            <a:ext cx="1363902" cy="936104"/>
          </a:xfrm>
          <a:prstGeom prst="rect">
            <a:avLst/>
          </a:prstGeom>
        </p:spPr>
      </p:pic>
      <p:pic>
        <p:nvPicPr>
          <p:cNvPr id="17" name="Рисунок 16" descr="скалка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771800" y="74648"/>
            <a:ext cx="2088232" cy="721601"/>
          </a:xfrm>
          <a:prstGeom prst="rect">
            <a:avLst/>
          </a:prstGeom>
        </p:spPr>
      </p:pic>
      <p:pic>
        <p:nvPicPr>
          <p:cNvPr id="18" name="Рисунок 17" descr="сковородка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203848" y="4437112"/>
            <a:ext cx="1710032" cy="1282524"/>
          </a:xfrm>
          <a:prstGeom prst="rect">
            <a:avLst/>
          </a:prstGeom>
        </p:spPr>
      </p:pic>
      <p:pic>
        <p:nvPicPr>
          <p:cNvPr id="19" name="Рисунок 18" descr="слива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197304" y="3284985"/>
            <a:ext cx="1060136" cy="1080120"/>
          </a:xfrm>
          <a:prstGeom prst="rect">
            <a:avLst/>
          </a:prstGeom>
        </p:spPr>
      </p:pic>
      <p:pic>
        <p:nvPicPr>
          <p:cNvPr id="20" name="Рисунок 19" descr="слойки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1187625" y="188641"/>
            <a:ext cx="1512168" cy="1045522"/>
          </a:xfrm>
          <a:prstGeom prst="rect">
            <a:avLst/>
          </a:prstGeom>
        </p:spPr>
      </p:pic>
      <p:pic>
        <p:nvPicPr>
          <p:cNvPr id="21" name="Рисунок 20" descr="сметана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2627784" y="5776700"/>
            <a:ext cx="1039490" cy="1081300"/>
          </a:xfrm>
          <a:prstGeom prst="rect">
            <a:avLst/>
          </a:prstGeom>
        </p:spPr>
      </p:pic>
      <p:pic>
        <p:nvPicPr>
          <p:cNvPr id="22" name="Рисунок 21" descr="сок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4211960" y="5445224"/>
            <a:ext cx="1179512" cy="1179512"/>
          </a:xfrm>
          <a:prstGeom prst="rect">
            <a:avLst/>
          </a:prstGeom>
        </p:spPr>
      </p:pic>
      <p:pic>
        <p:nvPicPr>
          <p:cNvPr id="23" name="Рисунок 22" descr="соус.jpe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179512" y="3645024"/>
            <a:ext cx="1152128" cy="1008112"/>
          </a:xfrm>
          <a:prstGeom prst="rect">
            <a:avLst/>
          </a:prstGeom>
        </p:spPr>
      </p:pic>
      <p:pic>
        <p:nvPicPr>
          <p:cNvPr id="26" name="Рисунок 25" descr="сыр.jp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>
          <a:xfrm>
            <a:off x="2123728" y="5197702"/>
            <a:ext cx="864096" cy="86101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508104" y="764704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/>
              <a:t>Найди съедобные предметы, положи их  на стол.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/>
              <a:t>Скажи, что ты  выбрал и куда положил.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/>
              <a:t>Например: Это сметана. Сметана съедобная. Я положил сметану на стол.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04048" y="260649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Съедобные и несъедобные предметы</a:t>
            </a:r>
            <a:endParaRPr lang="ru-RU" sz="1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61 -0.07031 C 0.28003 -0.08233 0.46146 -0.09436 0.56736 -0.06823 C 0.67326 -0.04209 0.68351 0.02798 0.73455 0.08672 C 0.78559 0.14546 0.85017 0.2493 0.87326 0.2835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16836 C 0.2434 -0.21138 0.47517 -0.2544 0.56701 -0.16651 C 0.65885 -0.0784 0.56319 0.27266 0.5625 0.36054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691E-6 C 0.07639 -0.02613 0.15295 -0.05226 0.25816 -0.01387 C 0.36337 0.02452 0.56927 0.18987 0.63142 0.23058 " pathEditMode="relative" ptsTypes="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73543E-7 C 0.02587 0.01642 0.05174 0.03284 0.18958 0.03769 C 0.32743 0.04255 0.57691 0.03607 0.82691 0.02983 " pathEditMode="relative" ptsTypes="a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0.04949 C 0.17622 0.14177 0.29757 0.23405 0.3849 0.15079 C 0.47223 0.06753 0.54341 -0.33765 0.579 -0.44958 C 0.61459 -0.56151 0.60643 -0.54139 0.59827 -0.52127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-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7169E-6 C 0.09184 0.04047 0.18385 0.08094 0.29549 0.04371 C 0.40712 0.00648 0.60521 -0.17622 0.67014 -0.22271 C 0.73507 -0.26919 0.71007 -0.25185 0.68507 -0.2345 " pathEditMode="relative" ptsTypes="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15218 C 0.12431 -0.07123 0.25 -0.29371 0.30035 -0.382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0.12049 C 0.38403 0.19819 0.57118 0.27613 0.64584 0.307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259 C 0.19549 -0.2426 0.41615 -0.45907 0.43628 -0.51897 C 0.45642 -0.57886 0.14948 -0.40819 0.09583 -0.38576 C 0.04219 -0.36332 0.07795 -0.37373 0.11389 -0.38391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сундук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12160" y="4337720"/>
            <a:ext cx="3131840" cy="2520280"/>
          </a:xfrm>
          <a:prstGeom prst="rect">
            <a:avLst/>
          </a:prstGeom>
        </p:spPr>
      </p:pic>
      <p:pic>
        <p:nvPicPr>
          <p:cNvPr id="6" name="Рисунок 5" descr="арахис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19672" y="2852936"/>
            <a:ext cx="1452980" cy="1224136"/>
          </a:xfrm>
          <a:prstGeom prst="rect">
            <a:avLst/>
          </a:prstGeom>
        </p:spPr>
      </p:pic>
      <p:pic>
        <p:nvPicPr>
          <p:cNvPr id="7" name="Рисунок 6" descr="ананас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79512" y="332656"/>
            <a:ext cx="1043608" cy="1440160"/>
          </a:xfrm>
          <a:prstGeom prst="rect">
            <a:avLst/>
          </a:prstGeom>
        </p:spPr>
      </p:pic>
      <p:pic>
        <p:nvPicPr>
          <p:cNvPr id="8" name="Рисунок 7" descr="капуст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204864"/>
            <a:ext cx="1763688" cy="1107057"/>
          </a:xfrm>
          <a:prstGeom prst="rect">
            <a:avLst/>
          </a:prstGeom>
        </p:spPr>
      </p:pic>
      <p:pic>
        <p:nvPicPr>
          <p:cNvPr id="9" name="Рисунок 8" descr="косынка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1520" y="4797152"/>
            <a:ext cx="1380661" cy="747464"/>
          </a:xfrm>
          <a:prstGeom prst="rect">
            <a:avLst/>
          </a:prstGeom>
        </p:spPr>
      </p:pic>
      <p:pic>
        <p:nvPicPr>
          <p:cNvPr id="10" name="Рисунок 9" descr="насос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23528" y="5489848"/>
            <a:ext cx="792088" cy="1368152"/>
          </a:xfrm>
          <a:prstGeom prst="rect">
            <a:avLst/>
          </a:prstGeom>
        </p:spPr>
      </p:pic>
      <p:pic>
        <p:nvPicPr>
          <p:cNvPr id="11" name="Рисунок 10" descr="сабля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835696" y="4077072"/>
            <a:ext cx="1728192" cy="1152128"/>
          </a:xfrm>
          <a:prstGeom prst="rect">
            <a:avLst/>
          </a:prstGeom>
        </p:spPr>
      </p:pic>
      <p:pic>
        <p:nvPicPr>
          <p:cNvPr id="12" name="Рисунок 11" descr="салат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619672" y="1988841"/>
            <a:ext cx="1403154" cy="936104"/>
          </a:xfrm>
          <a:prstGeom prst="rect">
            <a:avLst/>
          </a:prstGeom>
        </p:spPr>
      </p:pic>
      <p:pic>
        <p:nvPicPr>
          <p:cNvPr id="13" name="Рисунок 12" descr="салфетки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1187624" y="5877272"/>
            <a:ext cx="1080120" cy="792088"/>
          </a:xfrm>
          <a:prstGeom prst="rect">
            <a:avLst/>
          </a:prstGeom>
        </p:spPr>
      </p:pic>
      <p:pic>
        <p:nvPicPr>
          <p:cNvPr id="14" name="Рисунок 13" descr="самовар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3131840" y="2708920"/>
            <a:ext cx="1080120" cy="1368152"/>
          </a:xfrm>
          <a:prstGeom prst="rect">
            <a:avLst/>
          </a:prstGeom>
        </p:spPr>
      </p:pic>
      <p:pic>
        <p:nvPicPr>
          <p:cNvPr id="15" name="Рисунок 14" descr="самокат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923928" y="908720"/>
            <a:ext cx="1654567" cy="1656184"/>
          </a:xfrm>
          <a:prstGeom prst="rect">
            <a:avLst/>
          </a:prstGeom>
        </p:spPr>
      </p:pic>
      <p:pic>
        <p:nvPicPr>
          <p:cNvPr id="16" name="Рисунок 15" descr="сандали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2302594" y="1124744"/>
            <a:ext cx="1363902" cy="936104"/>
          </a:xfrm>
          <a:prstGeom prst="rect">
            <a:avLst/>
          </a:prstGeom>
        </p:spPr>
      </p:pic>
      <p:pic>
        <p:nvPicPr>
          <p:cNvPr id="17" name="Рисунок 16" descr="скалка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771800" y="74648"/>
            <a:ext cx="2088232" cy="721601"/>
          </a:xfrm>
          <a:prstGeom prst="rect">
            <a:avLst/>
          </a:prstGeom>
        </p:spPr>
      </p:pic>
      <p:pic>
        <p:nvPicPr>
          <p:cNvPr id="18" name="Рисунок 17" descr="сковородка.jp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>
          <a:xfrm>
            <a:off x="3203848" y="4653136"/>
            <a:ext cx="1710032" cy="864096"/>
          </a:xfrm>
          <a:prstGeom prst="rect">
            <a:avLst/>
          </a:prstGeom>
        </p:spPr>
      </p:pic>
      <p:pic>
        <p:nvPicPr>
          <p:cNvPr id="19" name="Рисунок 18" descr="слива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4197304" y="3284985"/>
            <a:ext cx="1060136" cy="1080120"/>
          </a:xfrm>
          <a:prstGeom prst="rect">
            <a:avLst/>
          </a:prstGeom>
        </p:spPr>
      </p:pic>
      <p:pic>
        <p:nvPicPr>
          <p:cNvPr id="20" name="Рисунок 19" descr="слойки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1187625" y="188641"/>
            <a:ext cx="1512168" cy="1045522"/>
          </a:xfrm>
          <a:prstGeom prst="rect">
            <a:avLst/>
          </a:prstGeom>
        </p:spPr>
      </p:pic>
      <p:pic>
        <p:nvPicPr>
          <p:cNvPr id="21" name="Рисунок 20" descr="сметана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2627784" y="5776700"/>
            <a:ext cx="1039490" cy="1081300"/>
          </a:xfrm>
          <a:prstGeom prst="rect">
            <a:avLst/>
          </a:prstGeom>
        </p:spPr>
      </p:pic>
      <p:pic>
        <p:nvPicPr>
          <p:cNvPr id="22" name="Рисунок 21" descr="сок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4211960" y="5445224"/>
            <a:ext cx="1179512" cy="1179512"/>
          </a:xfrm>
          <a:prstGeom prst="rect">
            <a:avLst/>
          </a:prstGeom>
        </p:spPr>
      </p:pic>
      <p:pic>
        <p:nvPicPr>
          <p:cNvPr id="23" name="Рисунок 22" descr="соус.jpe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0" y="3429000"/>
            <a:ext cx="1425436" cy="1425436"/>
          </a:xfrm>
          <a:prstGeom prst="rect">
            <a:avLst/>
          </a:prstGeom>
        </p:spPr>
      </p:pic>
      <p:pic>
        <p:nvPicPr>
          <p:cNvPr id="26" name="Рисунок 25" descr="сыр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1907704" y="5197702"/>
            <a:ext cx="1296144" cy="86101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940152" y="332656"/>
            <a:ext cx="2808312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/>
              <a:t>Найди несъедобные предметы и положи их в сундук.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Скажи, что ты выбрал и куда положил.</a:t>
            </a:r>
          </a:p>
          <a:p>
            <a:pPr>
              <a:lnSpc>
                <a:spcPct val="150000"/>
              </a:lnSpc>
            </a:pPr>
            <a:r>
              <a:rPr lang="ru-RU" sz="1200" dirty="0" smtClean="0"/>
              <a:t>Например: Это самокат. Он несъедобный . Я положил самокат в сундук.</a:t>
            </a:r>
            <a:endParaRPr lang="ru-RU" sz="1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0.00601 C 0.18246 0.0148 0.2743 0.02382 0.31302 0.11332 C 0.35173 0.20282 0.31962 0.47294 0.32344 0.54278 C 0.32725 0.61262 0.33125 0.57262 0.33541 0.532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22548 C 0.17344 0.29833 0.33507 0.37118 0.39982 0.40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555 C 0.12969 -0.05227 0.29497 -0.09875 0.36163 -0.11494 C 0.4283 -0.13113 0.36407 -0.10453 0.36459 -0.10292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0.04394 C 0.20434 -0.19866 0.37622 -0.44103 0.44462 -0.52475 C 0.51302 -0.60847 0.44323 -0.4697 0.44306 -0.4590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08973E-6 C 0.20556 0.04232 0.41111 0.08465 0.49392 0.10153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9981E-6 C 0.1408 -0.05435 0.28177 -0.10869 0.40746 -0.18293 C 0.53316 -0.25717 0.69618 -0.40194 0.75382 -0.44542 " pathEditMode="relative" ptsTypes="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2 -0.00625 C 0.0349 -0.05019 0.11372 -0.09413 0.18889 -0.15148 C 0.26406 -0.20884 0.32222 -0.26688 0.40677 -0.35037 C 0.49132 -0.43386 0.64809 -0.60199 0.69636 -0.65241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4718 C 0.37777 -0.31823 0.73576 -0.6834 0.875 -0.81961 C 1.01423 -0.95583 0.93489 -0.86286 0.85555 -0.76989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" y="-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енгуру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47664" y="1268760"/>
            <a:ext cx="1224136" cy="864096"/>
          </a:xfrm>
          <a:prstGeom prst="rect">
            <a:avLst/>
          </a:prstGeom>
        </p:spPr>
      </p:pic>
      <p:pic>
        <p:nvPicPr>
          <p:cNvPr id="3" name="Рисунок 2" descr="кокос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340768"/>
            <a:ext cx="1008112" cy="720080"/>
          </a:xfrm>
          <a:prstGeom prst="rect">
            <a:avLst/>
          </a:prstGeom>
        </p:spPr>
      </p:pic>
      <p:pic>
        <p:nvPicPr>
          <p:cNvPr id="5" name="Рисунок 4" descr="укроп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7824" y="1340768"/>
            <a:ext cx="1368152" cy="6480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132856"/>
            <a:ext cx="7200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204864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132856"/>
            <a:ext cx="72008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У Славы день рождения.  Папа с сыном решили приготовить праздничный обед.</a:t>
            </a:r>
            <a:br>
              <a:rPr lang="ru-RU" sz="1200" dirty="0" smtClean="0"/>
            </a:br>
            <a:r>
              <a:rPr lang="ru-RU" sz="1200" dirty="0" smtClean="0"/>
              <a:t>Догадайся, какое первое блюдо они приготовили? 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1.Назови предметы. Выдели в каждом  слове последний звук. Сложи их в слово и ты получишь название первого блюда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тарелка суп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31832" y="1052736"/>
            <a:ext cx="1512168" cy="8640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16216" y="980728"/>
            <a:ext cx="16561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  СУП</a:t>
            </a:r>
            <a:endParaRPr lang="ru-RU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348881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Найди и положи в суп те продукты, в названии которых есть звук 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 descr="кастрюля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444208" y="2852936"/>
            <a:ext cx="1296144" cy="792088"/>
          </a:xfrm>
          <a:prstGeom prst="rect">
            <a:avLst/>
          </a:prstGeom>
        </p:spPr>
      </p:pic>
      <p:pic>
        <p:nvPicPr>
          <p:cNvPr id="14" name="Рисунок 13" descr="капуста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691680" y="2708920"/>
            <a:ext cx="854223" cy="720080"/>
          </a:xfrm>
          <a:prstGeom prst="rect">
            <a:avLst/>
          </a:prstGeom>
        </p:spPr>
      </p:pic>
      <p:pic>
        <p:nvPicPr>
          <p:cNvPr id="15" name="Рисунок 14" descr="гриб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2699792" y="2780928"/>
            <a:ext cx="488303" cy="504056"/>
          </a:xfrm>
          <a:prstGeom prst="rect">
            <a:avLst/>
          </a:prstGeom>
        </p:spPr>
      </p:pic>
      <p:pic>
        <p:nvPicPr>
          <p:cNvPr id="16" name="Рисунок 15" descr="курица.jpe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04048" y="2780928"/>
            <a:ext cx="743604" cy="576064"/>
          </a:xfrm>
          <a:prstGeom prst="rect">
            <a:avLst/>
          </a:prstGeom>
        </p:spPr>
      </p:pic>
      <p:pic>
        <p:nvPicPr>
          <p:cNvPr id="17" name="Рисунок 16" descr="мясо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323528" y="2780928"/>
            <a:ext cx="648072" cy="447800"/>
          </a:xfrm>
          <a:prstGeom prst="rect">
            <a:avLst/>
          </a:prstGeom>
        </p:spPr>
      </p:pic>
      <p:pic>
        <p:nvPicPr>
          <p:cNvPr id="18" name="Рисунок 17" descr="тыква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067944" y="2708920"/>
            <a:ext cx="720080" cy="648072"/>
          </a:xfrm>
          <a:prstGeom prst="rect">
            <a:avLst/>
          </a:prstGeom>
        </p:spPr>
      </p:pic>
      <p:pic>
        <p:nvPicPr>
          <p:cNvPr id="19" name="Рисунок 18" descr="сметана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71600" y="3068960"/>
            <a:ext cx="504056" cy="472596"/>
          </a:xfrm>
          <a:prstGeom prst="rect">
            <a:avLst/>
          </a:prstGeom>
        </p:spPr>
      </p:pic>
      <p:pic>
        <p:nvPicPr>
          <p:cNvPr id="20" name="Рисунок 19" descr="свекла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3275856" y="3212976"/>
            <a:ext cx="792088" cy="57606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51520" y="3717032"/>
            <a:ext cx="8712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dirty="0" smtClean="0"/>
              <a:t>2.Догадайся, какое второе блюдо они приготовили?  </a:t>
            </a:r>
            <a:br>
              <a:rPr lang="ru-RU" sz="1100" dirty="0" smtClean="0"/>
            </a:br>
            <a:r>
              <a:rPr lang="ru-RU" sz="1100" dirty="0" smtClean="0"/>
              <a:t>Назови предметы. Выдели в каждом  слове первый звук. Сложи их в слово и ты получишь название второго блюда.</a:t>
            </a:r>
            <a:endParaRPr lang="ru-RU" sz="1100" dirty="0"/>
          </a:p>
        </p:txBody>
      </p:sp>
      <p:pic>
        <p:nvPicPr>
          <p:cNvPr id="22" name="Рисунок 21" descr="свекла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>
            <a:off x="539552" y="4365104"/>
            <a:ext cx="1080120" cy="576064"/>
          </a:xfrm>
          <a:prstGeom prst="rect">
            <a:avLst/>
          </a:prstGeom>
        </p:spPr>
      </p:pic>
      <p:pic>
        <p:nvPicPr>
          <p:cNvPr id="23" name="Рисунок 22" descr="абрикос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691680" y="4293096"/>
            <a:ext cx="1158552" cy="648072"/>
          </a:xfrm>
          <a:prstGeom prst="rect">
            <a:avLst/>
          </a:prstGeom>
        </p:spPr>
      </p:pic>
      <p:pic>
        <p:nvPicPr>
          <p:cNvPr id="24" name="Рисунок 23" descr="лук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2915816" y="4293096"/>
            <a:ext cx="996884" cy="792088"/>
          </a:xfrm>
          <a:prstGeom prst="rect">
            <a:avLst/>
          </a:prstGeom>
        </p:spPr>
      </p:pic>
      <p:pic>
        <p:nvPicPr>
          <p:cNvPr id="25" name="Рисунок 24" descr="ананас.jp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>
          <a:xfrm>
            <a:off x="3923928" y="4221088"/>
            <a:ext cx="885978" cy="864096"/>
          </a:xfrm>
          <a:prstGeom prst="rect">
            <a:avLst/>
          </a:prstGeom>
        </p:spPr>
      </p:pic>
      <p:pic>
        <p:nvPicPr>
          <p:cNvPr id="26" name="Рисунок 25" descr="тыква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5004048" y="4365104"/>
            <a:ext cx="720080" cy="64807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11560" y="5085184"/>
            <a:ext cx="57606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2051720" y="5013176"/>
            <a:ext cx="50405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5085184"/>
            <a:ext cx="28803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39952" y="5085184"/>
            <a:ext cx="43204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436096" y="4941168"/>
            <a:ext cx="360040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салат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7884368" y="4437112"/>
            <a:ext cx="1015777" cy="79208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084168" y="4437112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 САЛАТ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467544" y="529238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3.Слава  любит соки. Какие соки он приготовил? Какой сок  любишь ты ?</a:t>
            </a:r>
            <a:endParaRPr lang="ru-RU" sz="1200" dirty="0"/>
          </a:p>
        </p:txBody>
      </p:sp>
      <p:pic>
        <p:nvPicPr>
          <p:cNvPr id="35" name="Рисунок 34" descr="стакан3.jp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5004048" y="5445224"/>
            <a:ext cx="1008112" cy="1124744"/>
          </a:xfrm>
          <a:prstGeom prst="rect">
            <a:avLst/>
          </a:prstGeom>
        </p:spPr>
      </p:pic>
      <p:pic>
        <p:nvPicPr>
          <p:cNvPr id="36" name="Рисунок 35" descr="свекла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3923928" y="5373216"/>
            <a:ext cx="792088" cy="576064"/>
          </a:xfrm>
          <a:prstGeom prst="rect">
            <a:avLst/>
          </a:prstGeom>
        </p:spPr>
      </p:pic>
      <p:pic>
        <p:nvPicPr>
          <p:cNvPr id="37" name="Рисунок 36" descr="абрикос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844080" y="4445496"/>
            <a:ext cx="1158552" cy="648072"/>
          </a:xfrm>
          <a:prstGeom prst="rect">
            <a:avLst/>
          </a:prstGeom>
        </p:spPr>
      </p:pic>
      <p:pic>
        <p:nvPicPr>
          <p:cNvPr id="39" name="Рисунок 38" descr="абрикос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835696" y="4437112"/>
            <a:ext cx="1158552" cy="648072"/>
          </a:xfrm>
          <a:prstGeom prst="rect">
            <a:avLst/>
          </a:prstGeom>
        </p:spPr>
      </p:pic>
      <p:pic>
        <p:nvPicPr>
          <p:cNvPr id="40" name="Рисунок 39" descr="ананас.jp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>
          <a:xfrm>
            <a:off x="3923928" y="5993904"/>
            <a:ext cx="885978" cy="864096"/>
          </a:xfrm>
          <a:prstGeom prst="rect">
            <a:avLst/>
          </a:prstGeom>
        </p:spPr>
      </p:pic>
      <p:pic>
        <p:nvPicPr>
          <p:cNvPr id="41" name="Рисунок 40" descr="абрикос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6588224" y="5301208"/>
            <a:ext cx="1158552" cy="648072"/>
          </a:xfrm>
          <a:prstGeom prst="rect">
            <a:avLst/>
          </a:prstGeom>
        </p:spPr>
      </p:pic>
      <p:pic>
        <p:nvPicPr>
          <p:cNvPr id="42" name="Рисунок 41" descr="яблоко - копия - копия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7812360" y="5949280"/>
            <a:ext cx="587896" cy="576064"/>
          </a:xfrm>
          <a:prstGeom prst="rect">
            <a:avLst/>
          </a:prstGeom>
        </p:spPr>
      </p:pic>
      <p:pic>
        <p:nvPicPr>
          <p:cNvPr id="43" name="Рисунок 42" descr="апельсин.jpg"/>
          <p:cNvPicPr>
            <a:picLocks noChangeAspect="1"/>
          </p:cNvPicPr>
          <p:nvPr/>
        </p:nvPicPr>
        <p:blipFill>
          <a:blip r:embed="rId22" cstate="screen"/>
          <a:srcRect/>
          <a:stretch>
            <a:fillRect/>
          </a:stretch>
        </p:blipFill>
        <p:spPr>
          <a:xfrm>
            <a:off x="6516216" y="6093296"/>
            <a:ext cx="648072" cy="504056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>
            <a:stCxn id="36" idx="3"/>
            <a:endCxn id="35" idx="1"/>
          </p:cNvCxnSpPr>
          <p:nvPr/>
        </p:nvCxnSpPr>
        <p:spPr>
          <a:xfrm>
            <a:off x="4716016" y="5661248"/>
            <a:ext cx="288032" cy="346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012160" y="5805264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43" idx="1"/>
          </p:cNvCxnSpPr>
          <p:nvPr/>
        </p:nvCxnSpPr>
        <p:spPr>
          <a:xfrm flipH="1">
            <a:off x="6012160" y="6345324"/>
            <a:ext cx="504056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4932040" y="6597352"/>
            <a:ext cx="2160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42" idx="1"/>
          </p:cNvCxnSpPr>
          <p:nvPr/>
        </p:nvCxnSpPr>
        <p:spPr>
          <a:xfrm>
            <a:off x="6300192" y="6093296"/>
            <a:ext cx="151216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12303E-7 C 0.22725 0.0673 0.45434 0.13459 0.54774 0.21878 C 0.64097 0.30296 0.55781 0.45744 0.55972 0.50508 " pathEditMode="relative" ptsTypes="a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78168E-6 C 0.3066 0.15241 0.61319 0.30482 0.73281 0.36587 C 0.85243 0.42693 0.78507 0.3964 0.71788 0.36587 " pathEditMode="relative" ptsTypes="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27567E-6 C 0.3184 0.02312 0.6368 0.04625 0.76423 0.0555 " pathEditMode="relative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00394 C 0.03055 -0.06383 0.12396 -0.12373 0.20729 -0.20283 C 0.29062 -0.28192 0.39653 -0.49815 0.43715 -0.47919 C 0.47778 -0.46023 0.44844 -0.15449 0.45069 -0.0895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00394 C 0.03055 -0.06383 0.12396 -0.12373 0.20729 -0.20283 C 0.29062 -0.28192 0.39653 -0.49815 0.43715 -0.47919 C 0.47778 -0.46023 0.44844 -0.15449 0.45069 -0.089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0"/>
            <a:ext cx="8604448" cy="5445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" dirty="0" smtClean="0"/>
              <a:t>  </a:t>
            </a:r>
            <a:r>
              <a:rPr lang="ru-RU" sz="1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Накрой праздничный </a:t>
            </a:r>
            <a:r>
              <a:rPr lang="ru-RU" sz="1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стол</a:t>
            </a:r>
            <a:r>
              <a:rPr lang="ru-RU" sz="1200" dirty="0" smtClean="0"/>
              <a:t>  У Славы День рождения. Он ждёт гостей. Помоги ему накрыть праздничный стол. Для этого выбери предметы посуды, чтобы положить масло, соль, сахар, сухари, налить суп, сливки, соус.</a:t>
            </a:r>
            <a:endParaRPr lang="ru-RU" sz="1200" dirty="0"/>
          </a:p>
        </p:txBody>
      </p:sp>
      <p:pic>
        <p:nvPicPr>
          <p:cNvPr id="4" name="Рисунок 3" descr="0_a5cc6_c1df5d2_orig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7544" y="476672"/>
            <a:ext cx="792088" cy="792088"/>
          </a:xfrm>
          <a:prstGeom prst="rect">
            <a:avLst/>
          </a:prstGeom>
        </p:spPr>
      </p:pic>
      <p:pic>
        <p:nvPicPr>
          <p:cNvPr id="6" name="Рисунок 5" descr="0_a5cc5_65f59b59_orig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812360" y="404664"/>
            <a:ext cx="1115616" cy="1484784"/>
          </a:xfrm>
          <a:prstGeom prst="rect">
            <a:avLst/>
          </a:prstGeom>
        </p:spPr>
      </p:pic>
      <p:pic>
        <p:nvPicPr>
          <p:cNvPr id="7" name="Рисунок 6" descr="стол (2)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267744" y="1052736"/>
            <a:ext cx="2952328" cy="13681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234888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FF0000"/>
                </a:solidFill>
              </a:rPr>
              <a:t>Составь рассказ,  как  Слава и папа приготовили праздничный обед ко Дню рождения.</a:t>
            </a:r>
          </a:p>
          <a:p>
            <a:pPr algn="ctr"/>
            <a:r>
              <a:rPr lang="ru-RU" sz="1200" dirty="0" smtClean="0"/>
              <a:t>Праздничный обед</a:t>
            </a:r>
          </a:p>
          <a:p>
            <a:pPr algn="just"/>
            <a:r>
              <a:rPr lang="ru-RU" sz="1200" dirty="0" smtClean="0"/>
              <a:t>У Славы День рождения. Папа и Слава приготовили праздничный обед. Они  сварили вкусный суп. В суп они положили мясо, капусту,  свёклу,  сметану . На второе они сделали красочный фруктовый салат. В стаканы налили  ананасовый сок. Слава красиво накрыл на стол. Получился чудесный обед.</a:t>
            </a:r>
          </a:p>
        </p:txBody>
      </p:sp>
      <p:pic>
        <p:nvPicPr>
          <p:cNvPr id="9" name="Рисунок 8" descr="0296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851920" y="332656"/>
            <a:ext cx="715135" cy="1045404"/>
          </a:xfrm>
          <a:prstGeom prst="rect">
            <a:avLst/>
          </a:prstGeom>
        </p:spPr>
      </p:pic>
      <p:pic>
        <p:nvPicPr>
          <p:cNvPr id="10" name="Рисунок 9" descr="салатник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31840" y="908720"/>
            <a:ext cx="720080" cy="360040"/>
          </a:xfrm>
          <a:prstGeom prst="rect">
            <a:avLst/>
          </a:prstGeom>
        </p:spPr>
      </p:pic>
      <p:pic>
        <p:nvPicPr>
          <p:cNvPr id="11" name="Рисунок 10" descr="сахарница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339752" y="908720"/>
            <a:ext cx="579203" cy="432048"/>
          </a:xfrm>
          <a:prstGeom prst="rect">
            <a:avLst/>
          </a:prstGeom>
        </p:spPr>
      </p:pic>
      <p:pic>
        <p:nvPicPr>
          <p:cNvPr id="12" name="Рисунок 11" descr="масленка2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347864" y="1124744"/>
            <a:ext cx="948186" cy="576064"/>
          </a:xfrm>
          <a:prstGeom prst="rect">
            <a:avLst/>
          </a:prstGeom>
        </p:spPr>
      </p:pic>
      <p:pic>
        <p:nvPicPr>
          <p:cNvPr id="13" name="Рисунок 12" descr="соусница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139952" y="1052736"/>
            <a:ext cx="572659" cy="504056"/>
          </a:xfrm>
          <a:prstGeom prst="rect">
            <a:avLst/>
          </a:prstGeom>
        </p:spPr>
      </p:pic>
      <p:pic>
        <p:nvPicPr>
          <p:cNvPr id="14" name="Рисунок 13" descr="солонка.pn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499992" y="980728"/>
            <a:ext cx="472906" cy="360040"/>
          </a:xfrm>
          <a:prstGeom prst="rect">
            <a:avLst/>
          </a:prstGeom>
        </p:spPr>
      </p:pic>
      <p:pic>
        <p:nvPicPr>
          <p:cNvPr id="15" name="Рисунок 14" descr="12241_html_m6235654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 flipH="1">
            <a:off x="827584" y="3573016"/>
            <a:ext cx="621542" cy="720080"/>
          </a:xfrm>
          <a:prstGeom prst="rect">
            <a:avLst/>
          </a:prstGeom>
        </p:spPr>
      </p:pic>
      <p:pic>
        <p:nvPicPr>
          <p:cNvPr id="16" name="Рисунок 15" descr="12241_html_m6235654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 flipH="1">
            <a:off x="827584" y="5661248"/>
            <a:ext cx="621542" cy="720080"/>
          </a:xfrm>
          <a:prstGeom prst="rect">
            <a:avLst/>
          </a:prstGeom>
        </p:spPr>
      </p:pic>
      <p:pic>
        <p:nvPicPr>
          <p:cNvPr id="17" name="Рисунок 16" descr="0_a5cc5_65f59b59_orig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763688" y="3645024"/>
            <a:ext cx="850872" cy="864096"/>
          </a:xfrm>
          <a:prstGeom prst="rect">
            <a:avLst/>
          </a:prstGeom>
        </p:spPr>
      </p:pic>
      <p:pic>
        <p:nvPicPr>
          <p:cNvPr id="18" name="Рисунок 17" descr="0_a5cc6_c1df5d2_orig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V="1">
            <a:off x="1691680" y="3933056"/>
            <a:ext cx="432048" cy="44514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619672" y="378904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 flipH="1">
            <a:off x="2771800" y="41490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12241_html_m6235654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940152" y="3645024"/>
            <a:ext cx="720065" cy="720080"/>
          </a:xfrm>
          <a:prstGeom prst="rect">
            <a:avLst/>
          </a:prstGeom>
        </p:spPr>
      </p:pic>
      <p:pic>
        <p:nvPicPr>
          <p:cNvPr id="23" name="Рисунок 22" descr="12241_html_m6235654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4427984" y="4797152"/>
            <a:ext cx="720065" cy="720080"/>
          </a:xfrm>
          <a:prstGeom prst="rect">
            <a:avLst/>
          </a:prstGeom>
        </p:spPr>
      </p:pic>
      <p:pic>
        <p:nvPicPr>
          <p:cNvPr id="24" name="Рисунок 23" descr="12241_html_m62356544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3131840" y="3573016"/>
            <a:ext cx="576064" cy="720080"/>
          </a:xfrm>
          <a:prstGeom prst="rect">
            <a:avLst/>
          </a:prstGeom>
        </p:spPr>
      </p:pic>
      <p:pic>
        <p:nvPicPr>
          <p:cNvPr id="26" name="Рисунок 25" descr="колпак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 rot="1073298" flipH="1">
            <a:off x="4425084" y="3411495"/>
            <a:ext cx="436514" cy="518684"/>
          </a:xfrm>
          <a:prstGeom prst="rect">
            <a:avLst/>
          </a:prstGeom>
        </p:spPr>
      </p:pic>
      <p:pic>
        <p:nvPicPr>
          <p:cNvPr id="27" name="Рисунок 26" descr="12241_html_m62356544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4355976" y="3645024"/>
            <a:ext cx="648072" cy="720080"/>
          </a:xfrm>
          <a:prstGeom prst="rect">
            <a:avLst/>
          </a:prstGeom>
        </p:spPr>
      </p:pic>
      <p:cxnSp>
        <p:nvCxnSpPr>
          <p:cNvPr id="29" name="Прямая со стрелкой 28"/>
          <p:cNvCxnSpPr/>
          <p:nvPr/>
        </p:nvCxnSpPr>
        <p:spPr>
          <a:xfrm>
            <a:off x="3995936" y="4005064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220072" y="4293096"/>
            <a:ext cx="45719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тарелка супа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7912067" y="3717032"/>
            <a:ext cx="1231933" cy="648072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/>
        </p:nvCxnSpPr>
        <p:spPr>
          <a:xfrm>
            <a:off x="6804248" y="407707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тарелка супа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1187624" y="4653136"/>
            <a:ext cx="1231933" cy="648072"/>
          </a:xfrm>
          <a:prstGeom prst="rect">
            <a:avLst/>
          </a:prstGeom>
        </p:spPr>
      </p:pic>
      <p:pic>
        <p:nvPicPr>
          <p:cNvPr id="35" name="Рисунок 34" descr="свекла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 flipV="1">
            <a:off x="2627784" y="4437112"/>
            <a:ext cx="720080" cy="432048"/>
          </a:xfrm>
          <a:prstGeom prst="rect">
            <a:avLst/>
          </a:prstGeom>
        </p:spPr>
      </p:pic>
      <p:pic>
        <p:nvPicPr>
          <p:cNvPr id="36" name="Рисунок 35" descr="мясо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3275856" y="4725144"/>
            <a:ext cx="732642" cy="447129"/>
          </a:xfrm>
          <a:prstGeom prst="rect">
            <a:avLst/>
          </a:prstGeom>
        </p:spPr>
      </p:pic>
      <p:pic>
        <p:nvPicPr>
          <p:cNvPr id="37" name="Рисунок 36" descr="капуста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0" y="4365104"/>
            <a:ext cx="787152" cy="648072"/>
          </a:xfrm>
          <a:prstGeom prst="rect">
            <a:avLst/>
          </a:prstGeom>
        </p:spPr>
      </p:pic>
      <p:pic>
        <p:nvPicPr>
          <p:cNvPr id="38" name="Рисунок 37" descr="сметана.jpg"/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>
            <a:off x="683568" y="4869160"/>
            <a:ext cx="576065" cy="495368"/>
          </a:xfrm>
          <a:prstGeom prst="rect">
            <a:avLst/>
          </a:prstGeom>
        </p:spPr>
      </p:pic>
      <p:cxnSp>
        <p:nvCxnSpPr>
          <p:cNvPr id="40" name="Прямая со стрелкой 39"/>
          <p:cNvCxnSpPr/>
          <p:nvPr/>
        </p:nvCxnSpPr>
        <p:spPr>
          <a:xfrm flipV="1">
            <a:off x="2195736" y="465313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267744" y="508518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37" idx="3"/>
          </p:cNvCxnSpPr>
          <p:nvPr/>
        </p:nvCxnSpPr>
        <p:spPr>
          <a:xfrm flipH="1" flipV="1">
            <a:off x="787152" y="4689140"/>
            <a:ext cx="616496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38" idx="3"/>
          </p:cNvCxnSpPr>
          <p:nvPr/>
        </p:nvCxnSpPr>
        <p:spPr>
          <a:xfrm flipH="1" flipV="1">
            <a:off x="1259633" y="5116844"/>
            <a:ext cx="216023" cy="40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 flipH="1">
            <a:off x="4067944" y="5085184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салат.jpg"/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5940152" y="4797152"/>
            <a:ext cx="586022" cy="504056"/>
          </a:xfrm>
          <a:prstGeom prst="rect">
            <a:avLst/>
          </a:prstGeom>
        </p:spPr>
      </p:pic>
      <p:cxnSp>
        <p:nvCxnSpPr>
          <p:cNvPr id="50" name="Прямая со стрелкой 49"/>
          <p:cNvCxnSpPr/>
          <p:nvPr/>
        </p:nvCxnSpPr>
        <p:spPr>
          <a:xfrm flipV="1">
            <a:off x="5220072" y="5013176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6804248" y="5229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 descr="стакан3.jpg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7020272" y="4941168"/>
            <a:ext cx="576064" cy="504056"/>
          </a:xfrm>
          <a:prstGeom prst="rect">
            <a:avLst/>
          </a:prstGeom>
        </p:spPr>
      </p:pic>
      <p:pic>
        <p:nvPicPr>
          <p:cNvPr id="53" name="Рисунок 52" descr="12241_html_m6235654.png"/>
          <p:cNvPicPr>
            <a:picLocks noChangeAspect="1"/>
          </p:cNvPicPr>
          <p:nvPr/>
        </p:nvPicPr>
        <p:blipFill>
          <a:blip r:embed="rId26" cstate="screen"/>
          <a:srcRect/>
          <a:stretch>
            <a:fillRect/>
          </a:stretch>
        </p:blipFill>
        <p:spPr>
          <a:xfrm flipH="1">
            <a:off x="8028384" y="4581128"/>
            <a:ext cx="747826" cy="792088"/>
          </a:xfrm>
          <a:prstGeom prst="rect">
            <a:avLst/>
          </a:prstGeom>
        </p:spPr>
      </p:pic>
      <p:cxnSp>
        <p:nvCxnSpPr>
          <p:cNvPr id="55" name="Прямая со стрелкой 54"/>
          <p:cNvCxnSpPr>
            <a:stCxn id="52" idx="3"/>
            <a:endCxn id="53" idx="3"/>
          </p:cNvCxnSpPr>
          <p:nvPr/>
        </p:nvCxnSpPr>
        <p:spPr>
          <a:xfrm flipV="1">
            <a:off x="7596336" y="4977172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 descr="стол (2).jpg"/>
          <p:cNvPicPr>
            <a:picLocks noChangeAspect="1"/>
          </p:cNvPicPr>
          <p:nvPr/>
        </p:nvPicPr>
        <p:blipFill>
          <a:blip r:embed="rId27" cstate="screen"/>
          <a:stretch>
            <a:fillRect/>
          </a:stretch>
        </p:blipFill>
        <p:spPr>
          <a:xfrm>
            <a:off x="2267744" y="5733256"/>
            <a:ext cx="1008112" cy="635247"/>
          </a:xfrm>
          <a:prstGeom prst="rect">
            <a:avLst/>
          </a:prstGeom>
        </p:spPr>
      </p:pic>
      <p:cxnSp>
        <p:nvCxnSpPr>
          <p:cNvPr id="58" name="Прямая со стрелкой 57"/>
          <p:cNvCxnSpPr/>
          <p:nvPr/>
        </p:nvCxnSpPr>
        <p:spPr>
          <a:xfrm>
            <a:off x="1619672" y="609329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3491880" y="62373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41_html_m6235654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459966" y="404665"/>
            <a:ext cx="909574" cy="1440160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5364088" y="306896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2241_html_m623565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476672"/>
            <a:ext cx="1368137" cy="136680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6084168" y="1052736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835696" y="306896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619672" y="1196752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763688" y="436510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475656" y="5805264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тарелка суп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55776" y="2420888"/>
            <a:ext cx="1735989" cy="1152128"/>
          </a:xfrm>
          <a:prstGeom prst="rect">
            <a:avLst/>
          </a:prstGeom>
        </p:spPr>
      </p:pic>
      <p:pic>
        <p:nvPicPr>
          <p:cNvPr id="15" name="Рисунок 14" descr="салат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44988" y="3933056"/>
            <a:ext cx="1044882" cy="864096"/>
          </a:xfrm>
          <a:prstGeom prst="rect">
            <a:avLst/>
          </a:prstGeom>
        </p:spPr>
      </p:pic>
      <p:pic>
        <p:nvPicPr>
          <p:cNvPr id="16" name="Рисунок 15" descr="тарелка суп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23928" y="2492896"/>
            <a:ext cx="1656184" cy="1099164"/>
          </a:xfrm>
          <a:prstGeom prst="rect">
            <a:avLst/>
          </a:prstGeom>
        </p:spPr>
      </p:pic>
      <p:pic>
        <p:nvPicPr>
          <p:cNvPr id="17" name="Рисунок 16" descr="стакан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72000" y="3933056"/>
            <a:ext cx="1152128" cy="1152128"/>
          </a:xfrm>
          <a:prstGeom prst="rect">
            <a:avLst/>
          </a:prstGeom>
        </p:spPr>
      </p:pic>
      <p:pic>
        <p:nvPicPr>
          <p:cNvPr id="18" name="Рисунок 17" descr="12241_html_m6235654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467544" y="332656"/>
            <a:ext cx="909574" cy="1440160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5868144" y="4293096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12241_html_m6235654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467544" y="5157192"/>
            <a:ext cx="909574" cy="1440160"/>
          </a:xfrm>
          <a:prstGeom prst="rect">
            <a:avLst/>
          </a:prstGeom>
        </p:spPr>
      </p:pic>
      <p:pic>
        <p:nvPicPr>
          <p:cNvPr id="21" name="Рисунок 20" descr="стол (2)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95736" y="5602065"/>
            <a:ext cx="1728192" cy="1255935"/>
          </a:xfrm>
          <a:prstGeom prst="rect">
            <a:avLst/>
          </a:prstGeom>
        </p:spPr>
      </p:pic>
      <p:pic>
        <p:nvPicPr>
          <p:cNvPr id="23" name="Рисунок 22" descr="свекла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V="1">
            <a:off x="6012160" y="2060848"/>
            <a:ext cx="1161419" cy="864096"/>
          </a:xfrm>
          <a:prstGeom prst="rect">
            <a:avLst/>
          </a:prstGeom>
        </p:spPr>
      </p:pic>
      <p:pic>
        <p:nvPicPr>
          <p:cNvPr id="24" name="Рисунок 23" descr="мясо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236296" y="1916832"/>
            <a:ext cx="1236698" cy="879177"/>
          </a:xfrm>
          <a:prstGeom prst="rect">
            <a:avLst/>
          </a:prstGeom>
        </p:spPr>
      </p:pic>
      <p:pic>
        <p:nvPicPr>
          <p:cNvPr id="25" name="Рисунок 24" descr="капуста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084168" y="2780928"/>
            <a:ext cx="1075184" cy="792948"/>
          </a:xfrm>
          <a:prstGeom prst="rect">
            <a:avLst/>
          </a:prstGeom>
        </p:spPr>
      </p:pic>
      <p:pic>
        <p:nvPicPr>
          <p:cNvPr id="26" name="Рисунок 25" descr="сметана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596335" y="2789616"/>
            <a:ext cx="576065" cy="599235"/>
          </a:xfrm>
          <a:prstGeom prst="rect">
            <a:avLst/>
          </a:prstGeom>
        </p:spPr>
      </p:pic>
      <p:pic>
        <p:nvPicPr>
          <p:cNvPr id="30" name="Рисунок 29" descr="12241_html_m62356544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6876256" y="548680"/>
            <a:ext cx="1269993" cy="1268760"/>
          </a:xfrm>
          <a:prstGeom prst="rect">
            <a:avLst/>
          </a:prstGeom>
        </p:spPr>
      </p:pic>
      <p:pic>
        <p:nvPicPr>
          <p:cNvPr id="31" name="Рисунок 30" descr="колпак2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rot="1037614">
            <a:off x="6856056" y="343941"/>
            <a:ext cx="1123850" cy="519467"/>
          </a:xfrm>
          <a:prstGeom prst="rect">
            <a:avLst/>
          </a:prstGeom>
        </p:spPr>
      </p:pic>
      <p:pic>
        <p:nvPicPr>
          <p:cNvPr id="33" name="Рисунок 32" descr="колпак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rot="1073298" flipH="1">
            <a:off x="7554792" y="549278"/>
            <a:ext cx="1073201" cy="836126"/>
          </a:xfrm>
          <a:prstGeom prst="rect">
            <a:avLst/>
          </a:prstGeom>
        </p:spPr>
      </p:pic>
      <p:sp>
        <p:nvSpPr>
          <p:cNvPr id="35" name="Овал 34"/>
          <p:cNvSpPr/>
          <p:nvPr/>
        </p:nvSpPr>
        <p:spPr>
          <a:xfrm>
            <a:off x="3923928" y="14847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388424" y="170080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8316416" y="47251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923928" y="45811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8316416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923928" y="32849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12241_html_m62356544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51520" y="2276872"/>
            <a:ext cx="1269993" cy="1268760"/>
          </a:xfrm>
          <a:prstGeom prst="rect">
            <a:avLst/>
          </a:prstGeom>
        </p:spPr>
      </p:pic>
      <p:pic>
        <p:nvPicPr>
          <p:cNvPr id="43" name="Рисунок 42" descr="12241_html_m62356544.pn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79512" y="3573016"/>
            <a:ext cx="1269993" cy="1268760"/>
          </a:xfrm>
          <a:prstGeom prst="rect">
            <a:avLst/>
          </a:prstGeom>
        </p:spPr>
      </p:pic>
      <p:pic>
        <p:nvPicPr>
          <p:cNvPr id="44" name="Рисунок 43" descr="12241_html_m6235654.pn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>
          <a:xfrm flipH="1">
            <a:off x="6804248" y="3645024"/>
            <a:ext cx="1251882" cy="1800200"/>
          </a:xfrm>
          <a:prstGeom prst="rect">
            <a:avLst/>
          </a:prstGeom>
        </p:spPr>
      </p:pic>
      <p:sp>
        <p:nvSpPr>
          <p:cNvPr id="45" name="Овал 44"/>
          <p:cNvSpPr/>
          <p:nvPr/>
        </p:nvSpPr>
        <p:spPr>
          <a:xfrm>
            <a:off x="3923928" y="63813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 descr="0_a5cc6_c1df5d2_orig.pn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2483768" y="548681"/>
            <a:ext cx="1330269" cy="1656184"/>
          </a:xfrm>
          <a:prstGeom prst="rect">
            <a:avLst/>
          </a:prstGeom>
        </p:spPr>
      </p:pic>
      <p:pic>
        <p:nvPicPr>
          <p:cNvPr id="48" name="Рисунок 47" descr="0_a5cc5_65f59b59_orig.pn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2843808" y="692696"/>
            <a:ext cx="850872" cy="1579345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 rot="10800000" flipV="1">
            <a:off x="4716016" y="5373216"/>
            <a:ext cx="4104456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ru-RU" sz="1200" dirty="0" smtClean="0">
                <a:solidFill>
                  <a:srgbClr val="FF0000"/>
                </a:solidFill>
              </a:rPr>
              <a:t>МОЛОДЕЦ!</a:t>
            </a:r>
          </a:p>
          <a:p>
            <a:pPr algn="ctr">
              <a:lnSpc>
                <a:spcPct val="250000"/>
              </a:lnSpc>
            </a:pPr>
            <a:r>
              <a:rPr lang="ru-RU" sz="1200" dirty="0" smtClean="0">
                <a:solidFill>
                  <a:srgbClr val="FF0000"/>
                </a:solidFill>
              </a:rPr>
              <a:t>У тебя всё получилось!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248</Words>
  <Application>Microsoft Office PowerPoint</Application>
  <PresentationFormat>Экран (4:3)</PresentationFormat>
  <Paragraphs>23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Автоматизация звука С  в словах, в предложении  и в тексте. Дидактические игры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803154</dc:creator>
  <cp:lastModifiedBy>User</cp:lastModifiedBy>
  <cp:revision>103</cp:revision>
  <dcterms:created xsi:type="dcterms:W3CDTF">2015-07-23T09:35:46Z</dcterms:created>
  <dcterms:modified xsi:type="dcterms:W3CDTF">2020-08-10T13:02:16Z</dcterms:modified>
</cp:coreProperties>
</file>